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1"/>
  </p:notesMasterIdLst>
  <p:sldIdLst>
    <p:sldId id="257" r:id="rId3"/>
    <p:sldId id="316" r:id="rId4"/>
    <p:sldId id="361" r:id="rId5"/>
    <p:sldId id="354" r:id="rId6"/>
    <p:sldId id="295" r:id="rId7"/>
    <p:sldId id="342" r:id="rId8"/>
    <p:sldId id="369" r:id="rId9"/>
    <p:sldId id="343" r:id="rId10"/>
    <p:sldId id="318" r:id="rId11"/>
    <p:sldId id="356" r:id="rId12"/>
    <p:sldId id="357" r:id="rId13"/>
    <p:sldId id="358" r:id="rId14"/>
    <p:sldId id="359" r:id="rId15"/>
    <p:sldId id="360" r:id="rId16"/>
    <p:sldId id="308" r:id="rId17"/>
    <p:sldId id="309" r:id="rId18"/>
    <p:sldId id="310" r:id="rId19"/>
    <p:sldId id="311" r:id="rId20"/>
    <p:sldId id="312" r:id="rId21"/>
    <p:sldId id="362" r:id="rId22"/>
    <p:sldId id="365" r:id="rId23"/>
    <p:sldId id="363" r:id="rId24"/>
    <p:sldId id="364" r:id="rId25"/>
    <p:sldId id="366" r:id="rId26"/>
    <p:sldId id="367" r:id="rId27"/>
    <p:sldId id="350" r:id="rId28"/>
    <p:sldId id="368" r:id="rId29"/>
    <p:sldId id="32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40" autoAdjust="0"/>
    <p:restoredTop sz="94660"/>
  </p:normalViewPr>
  <p:slideViewPr>
    <p:cSldViewPr snapToGrid="0">
      <p:cViewPr varScale="1">
        <p:scale>
          <a:sx n="55" d="100"/>
          <a:sy n="55" d="100"/>
        </p:scale>
        <p:origin x="28"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E5C0C-DAA5-419A-9980-F95A44C09A8B}" type="datetimeFigureOut">
              <a:rPr lang="en-GB" smtClean="0"/>
              <a:t>03/11/2022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18A7D-2F20-49E2-8007-3A9CEACF75DE}" type="slidenum">
              <a:rPr lang="en-GB" smtClean="0"/>
              <a:t>‹#›</a:t>
            </a:fld>
            <a:endParaRPr lang="en-GB"/>
          </a:p>
        </p:txBody>
      </p:sp>
    </p:spTree>
    <p:extLst>
      <p:ext uri="{BB962C8B-B14F-4D97-AF65-F5344CB8AC3E}">
        <p14:creationId xmlns:p14="http://schemas.microsoft.com/office/powerpoint/2010/main" val="117268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Intro - </a:t>
            </a:r>
            <a:r>
              <a:rPr lang="en-US" err="1">
                <a:latin typeface="Calibri"/>
                <a:cs typeface="Calibri"/>
              </a:rPr>
              <a:t>wendy</a:t>
            </a:r>
          </a:p>
        </p:txBody>
      </p:sp>
    </p:spTree>
    <p:extLst>
      <p:ext uri="{BB962C8B-B14F-4D97-AF65-F5344CB8AC3E}">
        <p14:creationId xmlns:p14="http://schemas.microsoft.com/office/powerpoint/2010/main" val="41932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3421737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288734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4247503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2368679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1425004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a:t>
            </a:r>
            <a:endParaRPr lang="en-GB"/>
          </a:p>
        </p:txBody>
      </p:sp>
    </p:spTree>
    <p:extLst>
      <p:ext uri="{BB962C8B-B14F-4D97-AF65-F5344CB8AC3E}">
        <p14:creationId xmlns:p14="http://schemas.microsoft.com/office/powerpoint/2010/main" val="2270799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a:t>
            </a:r>
            <a:endParaRPr lang="en-GB"/>
          </a:p>
        </p:txBody>
      </p:sp>
    </p:spTree>
    <p:extLst>
      <p:ext uri="{BB962C8B-B14F-4D97-AF65-F5344CB8AC3E}">
        <p14:creationId xmlns:p14="http://schemas.microsoft.com/office/powerpoint/2010/main" val="49741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Wendy</a:t>
            </a:r>
            <a:endParaRPr lang="en-US"/>
          </a:p>
        </p:txBody>
      </p:sp>
    </p:spTree>
    <p:extLst>
      <p:ext uri="{BB962C8B-B14F-4D97-AF65-F5344CB8AC3E}">
        <p14:creationId xmlns:p14="http://schemas.microsoft.com/office/powerpoint/2010/main" val="3017264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Wendy</a:t>
            </a:r>
            <a:endParaRPr lang="en-US"/>
          </a:p>
        </p:txBody>
      </p:sp>
    </p:spTree>
    <p:extLst>
      <p:ext uri="{BB962C8B-B14F-4D97-AF65-F5344CB8AC3E}">
        <p14:creationId xmlns:p14="http://schemas.microsoft.com/office/powerpoint/2010/main" val="907809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Wendy</a:t>
            </a:r>
            <a:endParaRPr lang="en-US"/>
          </a:p>
        </p:txBody>
      </p:sp>
    </p:spTree>
    <p:extLst>
      <p:ext uri="{BB962C8B-B14F-4D97-AF65-F5344CB8AC3E}">
        <p14:creationId xmlns:p14="http://schemas.microsoft.com/office/powerpoint/2010/main" val="1440494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3632983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Wendy/Han</a:t>
            </a:r>
            <a:endParaRPr lang="en-US"/>
          </a:p>
        </p:txBody>
      </p:sp>
    </p:spTree>
    <p:extLst>
      <p:ext uri="{BB962C8B-B14F-4D97-AF65-F5344CB8AC3E}">
        <p14:creationId xmlns:p14="http://schemas.microsoft.com/office/powerpoint/2010/main" val="2474410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Wendy/Han</a:t>
            </a:r>
            <a:endParaRPr lang="en-US"/>
          </a:p>
        </p:txBody>
      </p:sp>
    </p:spTree>
    <p:extLst>
      <p:ext uri="{BB962C8B-B14F-4D97-AF65-F5344CB8AC3E}">
        <p14:creationId xmlns:p14="http://schemas.microsoft.com/office/powerpoint/2010/main" val="3974534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Wendy/Han</a:t>
            </a:r>
            <a:endParaRPr lang="en-US"/>
          </a:p>
        </p:txBody>
      </p:sp>
    </p:spTree>
    <p:extLst>
      <p:ext uri="{BB962C8B-B14F-4D97-AF65-F5344CB8AC3E}">
        <p14:creationId xmlns:p14="http://schemas.microsoft.com/office/powerpoint/2010/main" val="926960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Wendy/Han</a:t>
            </a:r>
            <a:endParaRPr lang="en-US"/>
          </a:p>
        </p:txBody>
      </p:sp>
    </p:spTree>
    <p:extLst>
      <p:ext uri="{BB962C8B-B14F-4D97-AF65-F5344CB8AC3E}">
        <p14:creationId xmlns:p14="http://schemas.microsoft.com/office/powerpoint/2010/main" val="168710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Han </a:t>
            </a:r>
            <a:endParaRPr lang="en-US"/>
          </a:p>
          <a:p>
            <a:endParaRPr lang="en-GB">
              <a:latin typeface="Poppins"/>
              <a:cs typeface="Poppins"/>
            </a:endParaRPr>
          </a:p>
          <a:p>
            <a:r>
              <a:rPr lang="en-GB" err="1">
                <a:latin typeface="Poppins"/>
                <a:cs typeface="Poppins"/>
              </a:rPr>
              <a:t>MRes</a:t>
            </a:r>
            <a:r>
              <a:rPr lang="en-GB">
                <a:latin typeface="Poppins"/>
                <a:cs typeface="Poppins"/>
              </a:rPr>
              <a:t> – masters in research </a:t>
            </a:r>
            <a:endParaRPr lang="en-US">
              <a:latin typeface="Poppins"/>
              <a:cs typeface="Poppins"/>
            </a:endParaRPr>
          </a:p>
          <a:p>
            <a:r>
              <a:rPr lang="en-GB">
                <a:latin typeface="Poppins"/>
                <a:cs typeface="Poppins"/>
              </a:rPr>
              <a:t>PhD – doctorate </a:t>
            </a:r>
          </a:p>
          <a:p>
            <a:r>
              <a:rPr lang="en-GB">
                <a:latin typeface="Poppins"/>
                <a:cs typeface="Poppins"/>
              </a:rPr>
              <a:t>ICA – integrated clinical academic</a:t>
            </a:r>
          </a:p>
          <a:p>
            <a:pPr marL="171450" indent="-171450" algn="l">
              <a:buFont typeface="Arial"/>
              <a:buChar char="•"/>
            </a:pPr>
            <a:r>
              <a:rPr lang="en-GB">
                <a:latin typeface="Poppins"/>
                <a:cs typeface="Poppins"/>
              </a:rPr>
              <a:t>Pre-doctoral Clinical and Practitioner Academic Fellowship (</a:t>
            </a:r>
            <a:r>
              <a:rPr lang="en-GB" b="1">
                <a:latin typeface="Poppins"/>
                <a:cs typeface="Poppins"/>
              </a:rPr>
              <a:t>PCAF</a:t>
            </a:r>
            <a:r>
              <a:rPr lang="en-GB">
                <a:latin typeface="Poppins"/>
                <a:cs typeface="Poppins"/>
              </a:rPr>
              <a:t>) Scheme</a:t>
            </a:r>
          </a:p>
          <a:p>
            <a:pPr marL="171450" indent="-171450" algn="l">
              <a:buFont typeface="Arial"/>
              <a:buChar char="•"/>
            </a:pPr>
            <a:r>
              <a:rPr lang="en-GB">
                <a:latin typeface="Poppins"/>
                <a:cs typeface="Poppins"/>
              </a:rPr>
              <a:t>Doctoral Clinical and Practitioner Academic Fellowship (</a:t>
            </a:r>
            <a:r>
              <a:rPr lang="en-GB" b="1">
                <a:latin typeface="Poppins"/>
                <a:cs typeface="Poppins"/>
              </a:rPr>
              <a:t>DCAF</a:t>
            </a:r>
            <a:r>
              <a:rPr lang="en-GB">
                <a:latin typeface="Poppins"/>
                <a:cs typeface="Poppins"/>
              </a:rPr>
              <a:t>) Scheme</a:t>
            </a:r>
          </a:p>
          <a:p>
            <a:pPr marL="171450" indent="-171450" algn="l">
              <a:buFont typeface="Arial"/>
              <a:buChar char="•"/>
            </a:pPr>
            <a:r>
              <a:rPr lang="en-GB">
                <a:latin typeface="Poppins"/>
                <a:cs typeface="Poppins"/>
              </a:rPr>
              <a:t>Advanced Clinical and Practitioner Academic Fellowship (</a:t>
            </a:r>
            <a:r>
              <a:rPr lang="en-GB" b="1">
                <a:latin typeface="Poppins"/>
                <a:cs typeface="Poppins"/>
              </a:rPr>
              <a:t>ACAF</a:t>
            </a:r>
            <a:r>
              <a:rPr lang="en-GB">
                <a:latin typeface="Poppins"/>
                <a:cs typeface="Poppins"/>
              </a:rPr>
              <a:t>) Scheme</a:t>
            </a:r>
          </a:p>
          <a:p>
            <a:endParaRPr lang="en-GB">
              <a:latin typeface="Poppins"/>
              <a:cs typeface="Poppins"/>
            </a:endParaRPr>
          </a:p>
        </p:txBody>
      </p:sp>
    </p:spTree>
    <p:extLst>
      <p:ext uri="{BB962C8B-B14F-4D97-AF65-F5344CB8AC3E}">
        <p14:creationId xmlns:p14="http://schemas.microsoft.com/office/powerpoint/2010/main" val="2607784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Han</a:t>
            </a:r>
            <a:endParaRPr lang="en-GB"/>
          </a:p>
        </p:txBody>
      </p:sp>
    </p:spTree>
    <p:extLst>
      <p:ext uri="{BB962C8B-B14F-4D97-AF65-F5344CB8AC3E}">
        <p14:creationId xmlns:p14="http://schemas.microsoft.com/office/powerpoint/2010/main" val="3636489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Wendy</a:t>
            </a:r>
            <a:endParaRPr lang="en-US"/>
          </a:p>
        </p:txBody>
      </p:sp>
    </p:spTree>
    <p:extLst>
      <p:ext uri="{BB962C8B-B14F-4D97-AF65-F5344CB8AC3E}">
        <p14:creationId xmlns:p14="http://schemas.microsoft.com/office/powerpoint/2010/main" val="244046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a:t>
            </a:r>
            <a:endParaRPr lang="en-GB"/>
          </a:p>
        </p:txBody>
      </p:sp>
    </p:spTree>
    <p:extLst>
      <p:ext uri="{BB962C8B-B14F-4D97-AF65-F5344CB8AC3E}">
        <p14:creationId xmlns:p14="http://schemas.microsoft.com/office/powerpoint/2010/main" val="255490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Han</a:t>
            </a:r>
            <a:endParaRPr lang="en-GB"/>
          </a:p>
        </p:txBody>
      </p:sp>
    </p:spTree>
    <p:extLst>
      <p:ext uri="{BB962C8B-B14F-4D97-AF65-F5344CB8AC3E}">
        <p14:creationId xmlns:p14="http://schemas.microsoft.com/office/powerpoint/2010/main" val="128422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Wendy/Han</a:t>
            </a:r>
          </a:p>
        </p:txBody>
      </p:sp>
    </p:spTree>
    <p:extLst>
      <p:ext uri="{BB962C8B-B14F-4D97-AF65-F5344CB8AC3E}">
        <p14:creationId xmlns:p14="http://schemas.microsoft.com/office/powerpoint/2010/main" val="217489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Poppins"/>
                <a:cs typeface="Poppins"/>
              </a:rPr>
              <a:t>Wendy</a:t>
            </a:r>
            <a:endParaRPr lang="en-GB"/>
          </a:p>
        </p:txBody>
      </p:sp>
    </p:spTree>
    <p:extLst>
      <p:ext uri="{BB962C8B-B14F-4D97-AF65-F5344CB8AC3E}">
        <p14:creationId xmlns:p14="http://schemas.microsoft.com/office/powerpoint/2010/main" val="360661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363298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2759181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Wendy</a:t>
            </a:r>
          </a:p>
        </p:txBody>
      </p:sp>
    </p:spTree>
    <p:extLst>
      <p:ext uri="{BB962C8B-B14F-4D97-AF65-F5344CB8AC3E}">
        <p14:creationId xmlns:p14="http://schemas.microsoft.com/office/powerpoint/2010/main" val="21070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3.jpeg"/><Relationship Id="rId7" Type="http://schemas.openxmlformats.org/officeDocument/2006/relationships/image" Target="../media/image14.emf"/><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 Id="rId9" Type="http://schemas.openxmlformats.org/officeDocument/2006/relationships/image" Target="../media/image1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90CBF-7138-498F-B604-C0A3A1F884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75EB0A1-0BAD-401F-BBF8-A59DAAEB1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49C60E-5523-4E33-BE83-FBCA8E3E1133}"/>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5" name="Footer Placeholder 4">
            <a:extLst>
              <a:ext uri="{FF2B5EF4-FFF2-40B4-BE49-F238E27FC236}">
                <a16:creationId xmlns:a16="http://schemas.microsoft.com/office/drawing/2014/main" id="{10E594C5-46DC-4857-9E66-B33E7A9773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F8B072-B103-4AF0-8C68-FDF34EB472D1}"/>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352972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C996-F55D-4AE7-A638-31CF236CBB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2E7AE7-0B24-4AA2-9ABF-9908481B33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C58CB9-9DB2-4D4B-BD4F-DD2430130BAB}"/>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5" name="Footer Placeholder 4">
            <a:extLst>
              <a:ext uri="{FF2B5EF4-FFF2-40B4-BE49-F238E27FC236}">
                <a16:creationId xmlns:a16="http://schemas.microsoft.com/office/drawing/2014/main" id="{756982F5-B36B-4A5B-97A5-AFEF09688B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C3F588-0081-449A-AF81-79BAF58496D3}"/>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125552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3A6E18-7576-457A-84FB-14A7C7A855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D7F7D4-52C5-4EF8-BD65-5F8CB57281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8767D0-1F00-4010-96FE-0A6E124591C1}"/>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5" name="Footer Placeholder 4">
            <a:extLst>
              <a:ext uri="{FF2B5EF4-FFF2-40B4-BE49-F238E27FC236}">
                <a16:creationId xmlns:a16="http://schemas.microsoft.com/office/drawing/2014/main" id="{412979B8-74E1-41C7-B594-EE699F772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9E09B9-D568-49D1-8FC7-A0D1212E28A6}"/>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3475346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mp; Subtitle copy">
    <p:spTree>
      <p:nvGrpSpPr>
        <p:cNvPr id="1" name=""/>
        <p:cNvGrpSpPr/>
        <p:nvPr/>
      </p:nvGrpSpPr>
      <p:grpSpPr>
        <a:xfrm>
          <a:off x="0" y="0"/>
          <a:ext cx="0" cy="0"/>
          <a:chOff x="0" y="0"/>
          <a:chExt cx="0" cy="0"/>
        </a:xfrm>
      </p:grpSpPr>
      <p:pic>
        <p:nvPicPr>
          <p:cNvPr id="6" name="Picture 5" descr="Two people looking at a paper&#10;&#10;Description automatically generated with low confidence">
            <a:extLst>
              <a:ext uri="{FF2B5EF4-FFF2-40B4-BE49-F238E27FC236}">
                <a16:creationId xmlns:a16="http://schemas.microsoft.com/office/drawing/2014/main" id="{386661DA-1C72-E0EC-104D-A334851C0FB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94" r="18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lum bright="100000" contrast="100000"/>
          </a:blip>
          <a:stretch>
            <a:fillRect/>
          </a:stretch>
        </p:blipFill>
        <p:spPr>
          <a:xfrm>
            <a:off x="415123" y="6345044"/>
            <a:ext cx="4154201" cy="182031"/>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4"/>
          <a:stretch>
            <a:fillRect/>
          </a:stretch>
        </p:blipFill>
        <p:spPr>
          <a:xfrm>
            <a:off x="403972" y="639336"/>
            <a:ext cx="2194261" cy="1607963"/>
          </a:xfrm>
          <a:prstGeom prst="rect">
            <a:avLst/>
          </a:prstGeom>
        </p:spPr>
      </p:pic>
      <p:pic>
        <p:nvPicPr>
          <p:cNvPr id="8" name="Picture 7">
            <a:extLst>
              <a:ext uri="{FF2B5EF4-FFF2-40B4-BE49-F238E27FC236}">
                <a16:creationId xmlns:a16="http://schemas.microsoft.com/office/drawing/2014/main" id="{8DE3A9BB-2273-B9F6-3A4F-75C10A89DC56}"/>
              </a:ext>
            </a:extLst>
          </p:cNvPr>
          <p:cNvPicPr>
            <a:picLocks noChangeAspect="1"/>
          </p:cNvPicPr>
          <p:nvPr userDrawn="1"/>
        </p:nvPicPr>
        <p:blipFill>
          <a:blip r:embed="rId5"/>
          <a:stretch>
            <a:fillRect/>
          </a:stretch>
        </p:blipFill>
        <p:spPr>
          <a:xfrm>
            <a:off x="8905128" y="639336"/>
            <a:ext cx="2882900" cy="762000"/>
          </a:xfrm>
          <a:prstGeom prst="rect">
            <a:avLst/>
          </a:prstGeom>
        </p:spPr>
      </p:pic>
    </p:spTree>
    <p:extLst>
      <p:ext uri="{BB962C8B-B14F-4D97-AF65-F5344CB8AC3E}">
        <p14:creationId xmlns:p14="http://schemas.microsoft.com/office/powerpoint/2010/main" val="343555254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Subtitle copy">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2"/>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3"/>
          <a:stretch>
            <a:fillRect/>
          </a:stretch>
        </p:blipFill>
        <p:spPr>
          <a:xfrm>
            <a:off x="403973" y="330925"/>
            <a:ext cx="956470" cy="700905"/>
          </a:xfrm>
          <a:prstGeom prst="rect">
            <a:avLst/>
          </a:prstGeom>
        </p:spPr>
      </p:pic>
      <p:sp>
        <p:nvSpPr>
          <p:cNvPr id="22" name="Title 1">
            <a:extLst>
              <a:ext uri="{FF2B5EF4-FFF2-40B4-BE49-F238E27FC236}">
                <a16:creationId xmlns:a16="http://schemas.microsoft.com/office/drawing/2014/main" id="{F61CC1DA-7292-3F59-B970-DACA853365EC}"/>
              </a:ext>
            </a:extLst>
          </p:cNvPr>
          <p:cNvSpPr>
            <a:spLocks noGrp="1"/>
          </p:cNvSpPr>
          <p:nvPr>
            <p:ph type="title"/>
          </p:nvPr>
        </p:nvSpPr>
        <p:spPr>
          <a:xfrm>
            <a:off x="415124" y="1584520"/>
            <a:ext cx="4236202" cy="487556"/>
          </a:xfrm>
        </p:spPr>
        <p:txBody>
          <a:bodyPr>
            <a:normAutofit fontScale="90000"/>
          </a:bodyPr>
          <a:lstStyle/>
          <a:p>
            <a:endParaRPr lang="en-US"/>
          </a:p>
        </p:txBody>
      </p:sp>
    </p:spTree>
    <p:extLst>
      <p:ext uri="{BB962C8B-B14F-4D97-AF65-F5344CB8AC3E}">
        <p14:creationId xmlns:p14="http://schemas.microsoft.com/office/powerpoint/2010/main" val="9943309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8_Title &amp; Subtitle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3B074-692F-7925-9CF8-F8DEE28BB55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9C5B69F-5246-134B-A605-9EDC2C13C0AC}"/>
              </a:ext>
            </a:extLst>
          </p:cNvPr>
          <p:cNvPicPr>
            <a:picLocks noChangeAspect="1"/>
          </p:cNvPicPr>
          <p:nvPr userDrawn="1"/>
        </p:nvPicPr>
        <p:blipFill>
          <a:blip r:embed="rId3"/>
          <a:stretch>
            <a:fillRect/>
          </a:stretch>
        </p:blipFill>
        <p:spPr>
          <a:xfrm>
            <a:off x="6265793" y="0"/>
            <a:ext cx="5926207" cy="6858000"/>
          </a:xfrm>
          <a:prstGeom prst="rect">
            <a:avLst/>
          </a:prstGeom>
        </p:spPr>
      </p:pic>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solidFill>
                  <a:schemeClr val="bg1"/>
                </a:solidFill>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4">
            <a:lum bright="100000" contrast="100000"/>
          </a:blip>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5"/>
          <a:stretch>
            <a:fillRect/>
          </a:stretch>
        </p:blipFill>
        <p:spPr>
          <a:xfrm>
            <a:off x="403973" y="330925"/>
            <a:ext cx="956470" cy="700905"/>
          </a:xfrm>
          <a:prstGeom prst="rect">
            <a:avLst/>
          </a:prstGeom>
        </p:spPr>
      </p:pic>
    </p:spTree>
    <p:extLst>
      <p:ext uri="{BB962C8B-B14F-4D97-AF65-F5344CB8AC3E}">
        <p14:creationId xmlns:p14="http://schemas.microsoft.com/office/powerpoint/2010/main" val="1786850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mp; Subtitle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61205-46BC-6A6A-01F8-416B6E9D024D}"/>
              </a:ext>
            </a:extLst>
          </p:cNvPr>
          <p:cNvPicPr>
            <a:picLocks noChangeAspect="1"/>
          </p:cNvPicPr>
          <p:nvPr userDrawn="1"/>
        </p:nvPicPr>
        <p:blipFill>
          <a:blip r:embed="rId2"/>
          <a:stretch>
            <a:fillRect/>
          </a:stretch>
        </p:blipFill>
        <p:spPr>
          <a:xfrm>
            <a:off x="0" y="0"/>
            <a:ext cx="5910146" cy="6844733"/>
          </a:xfrm>
          <a:prstGeom prst="rect">
            <a:avLst/>
          </a:prstGeom>
        </p:spPr>
      </p:pic>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4"/>
          <a:stretch>
            <a:fillRect/>
          </a:stretch>
        </p:blipFill>
        <p:spPr>
          <a:xfrm>
            <a:off x="403973" y="330925"/>
            <a:ext cx="956470" cy="700905"/>
          </a:xfrm>
          <a:prstGeom prst="rect">
            <a:avLst/>
          </a:prstGeom>
        </p:spPr>
      </p:pic>
      <p:sp>
        <p:nvSpPr>
          <p:cNvPr id="7" name="Title Text">
            <a:extLst>
              <a:ext uri="{FF2B5EF4-FFF2-40B4-BE49-F238E27FC236}">
                <a16:creationId xmlns:a16="http://schemas.microsoft.com/office/drawing/2014/main" id="{7A51D9B1-469A-2CF0-DE6D-0FD636F97013}"/>
              </a:ext>
            </a:extLst>
          </p:cNvPr>
          <p:cNvSpPr txBox="1">
            <a:spLocks noGrp="1"/>
          </p:cNvSpPr>
          <p:nvPr>
            <p:ph type="title" hasCustomPrompt="1"/>
          </p:nvPr>
        </p:nvSpPr>
        <p:spPr>
          <a:xfrm>
            <a:off x="882208" y="2099527"/>
            <a:ext cx="4236202" cy="4875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rmAutofit/>
          </a:bodyPr>
          <a:lstStyle>
            <a:lvl1pPr>
              <a:defRPr sz="3200">
                <a:solidFill>
                  <a:srgbClr val="866FAC"/>
                </a:solidFill>
              </a:defRPr>
            </a:lvl1pPr>
          </a:lstStyle>
          <a:p>
            <a:r>
              <a:t>Title Text</a:t>
            </a:r>
            <a:r>
              <a:rPr lang="en-GB"/>
              <a:t> goes here</a:t>
            </a:r>
            <a:endParaRPr/>
          </a:p>
        </p:txBody>
      </p:sp>
    </p:spTree>
    <p:extLst>
      <p:ext uri="{BB962C8B-B14F-4D97-AF65-F5344CB8AC3E}">
        <p14:creationId xmlns:p14="http://schemas.microsoft.com/office/powerpoint/2010/main" val="112665288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mp; Subtitle copy">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2"/>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3"/>
          <a:stretch>
            <a:fillRect/>
          </a:stretch>
        </p:blipFill>
        <p:spPr>
          <a:xfrm>
            <a:off x="403973" y="330925"/>
            <a:ext cx="956470" cy="700905"/>
          </a:xfrm>
          <a:prstGeom prst="rect">
            <a:avLst/>
          </a:prstGeom>
        </p:spPr>
      </p:pic>
      <p:sp>
        <p:nvSpPr>
          <p:cNvPr id="22" name="Title 1">
            <a:extLst>
              <a:ext uri="{FF2B5EF4-FFF2-40B4-BE49-F238E27FC236}">
                <a16:creationId xmlns:a16="http://schemas.microsoft.com/office/drawing/2014/main" id="{F61CC1DA-7292-3F59-B970-DACA853365EC}"/>
              </a:ext>
            </a:extLst>
          </p:cNvPr>
          <p:cNvSpPr>
            <a:spLocks noGrp="1"/>
          </p:cNvSpPr>
          <p:nvPr>
            <p:ph type="title"/>
          </p:nvPr>
        </p:nvSpPr>
        <p:spPr>
          <a:xfrm>
            <a:off x="415124" y="1584520"/>
            <a:ext cx="4236202" cy="487556"/>
          </a:xfrm>
        </p:spPr>
        <p:txBody>
          <a:bodyPr>
            <a:normAutofit fontScale="90000"/>
          </a:bodyPr>
          <a:lstStyle/>
          <a:p>
            <a:endParaRPr lang="en-US"/>
          </a:p>
        </p:txBody>
      </p:sp>
    </p:spTree>
    <p:extLst>
      <p:ext uri="{BB962C8B-B14F-4D97-AF65-F5344CB8AC3E}">
        <p14:creationId xmlns:p14="http://schemas.microsoft.com/office/powerpoint/2010/main" val="421118758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mp; Subtitle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DA461-706F-C497-E37E-BFE868819BA6}"/>
              </a:ext>
            </a:extLst>
          </p:cNvPr>
          <p:cNvPicPr>
            <a:picLocks noChangeAspect="1"/>
          </p:cNvPicPr>
          <p:nvPr userDrawn="1"/>
        </p:nvPicPr>
        <p:blipFill>
          <a:blip r:embed="rId2"/>
          <a:stretch>
            <a:fillRect/>
          </a:stretch>
        </p:blipFill>
        <p:spPr>
          <a:xfrm>
            <a:off x="6096000" y="-1212744"/>
            <a:ext cx="8005598" cy="9283487"/>
          </a:xfrm>
          <a:prstGeom prst="rect">
            <a:avLst/>
          </a:prstGeom>
        </p:spPr>
      </p:pic>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4"/>
          <a:stretch>
            <a:fillRect/>
          </a:stretch>
        </p:blipFill>
        <p:spPr>
          <a:xfrm>
            <a:off x="403973" y="330925"/>
            <a:ext cx="956470" cy="700905"/>
          </a:xfrm>
          <a:prstGeom prst="rect">
            <a:avLst/>
          </a:prstGeom>
        </p:spPr>
      </p:pic>
      <p:sp>
        <p:nvSpPr>
          <p:cNvPr id="22" name="Title 1">
            <a:extLst>
              <a:ext uri="{FF2B5EF4-FFF2-40B4-BE49-F238E27FC236}">
                <a16:creationId xmlns:a16="http://schemas.microsoft.com/office/drawing/2014/main" id="{F61CC1DA-7292-3F59-B970-DACA853365EC}"/>
              </a:ext>
            </a:extLst>
          </p:cNvPr>
          <p:cNvSpPr>
            <a:spLocks noGrp="1"/>
          </p:cNvSpPr>
          <p:nvPr>
            <p:ph type="title"/>
          </p:nvPr>
        </p:nvSpPr>
        <p:spPr>
          <a:xfrm>
            <a:off x="415124" y="1584520"/>
            <a:ext cx="4236202" cy="487556"/>
          </a:xfrm>
        </p:spPr>
        <p:txBody>
          <a:bodyPr>
            <a:normAutofit fontScale="90000"/>
          </a:bodyPr>
          <a:lstStyle/>
          <a:p>
            <a:endParaRPr lang="en-US"/>
          </a:p>
        </p:txBody>
      </p:sp>
    </p:spTree>
    <p:extLst>
      <p:ext uri="{BB962C8B-B14F-4D97-AF65-F5344CB8AC3E}">
        <p14:creationId xmlns:p14="http://schemas.microsoft.com/office/powerpoint/2010/main" val="353701923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mp; Subtitle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61205-46BC-6A6A-01F8-416B6E9D024D}"/>
              </a:ext>
            </a:extLst>
          </p:cNvPr>
          <p:cNvPicPr>
            <a:picLocks noChangeAspect="1"/>
          </p:cNvPicPr>
          <p:nvPr userDrawn="1"/>
        </p:nvPicPr>
        <p:blipFill>
          <a:blip r:embed="rId2"/>
          <a:stretch>
            <a:fillRect/>
          </a:stretch>
        </p:blipFill>
        <p:spPr>
          <a:xfrm>
            <a:off x="0" y="0"/>
            <a:ext cx="5910146" cy="6844733"/>
          </a:xfrm>
          <a:prstGeom prst="rect">
            <a:avLst/>
          </a:prstGeom>
        </p:spPr>
      </p:pic>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4"/>
          <a:stretch>
            <a:fillRect/>
          </a:stretch>
        </p:blipFill>
        <p:spPr>
          <a:xfrm>
            <a:off x="403973" y="330925"/>
            <a:ext cx="956470" cy="700905"/>
          </a:xfrm>
          <a:prstGeom prst="rect">
            <a:avLst/>
          </a:prstGeom>
        </p:spPr>
      </p:pic>
      <p:sp>
        <p:nvSpPr>
          <p:cNvPr id="7" name="Title Text">
            <a:extLst>
              <a:ext uri="{FF2B5EF4-FFF2-40B4-BE49-F238E27FC236}">
                <a16:creationId xmlns:a16="http://schemas.microsoft.com/office/drawing/2014/main" id="{7A51D9B1-469A-2CF0-DE6D-0FD636F97013}"/>
              </a:ext>
            </a:extLst>
          </p:cNvPr>
          <p:cNvSpPr txBox="1">
            <a:spLocks noGrp="1"/>
          </p:cNvSpPr>
          <p:nvPr>
            <p:ph type="title" hasCustomPrompt="1"/>
          </p:nvPr>
        </p:nvSpPr>
        <p:spPr>
          <a:xfrm>
            <a:off x="882208" y="2099527"/>
            <a:ext cx="4236202" cy="4875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rmAutofit/>
          </a:bodyPr>
          <a:lstStyle>
            <a:lvl1pPr>
              <a:defRPr sz="3200">
                <a:solidFill>
                  <a:srgbClr val="866FAC"/>
                </a:solidFill>
              </a:defRPr>
            </a:lvl1pPr>
          </a:lstStyle>
          <a:p>
            <a:r>
              <a:t>Title Text</a:t>
            </a:r>
            <a:r>
              <a:rPr lang="en-GB"/>
              <a:t> goes here</a:t>
            </a:r>
            <a:endParaRPr/>
          </a:p>
        </p:txBody>
      </p:sp>
    </p:spTree>
    <p:extLst>
      <p:ext uri="{BB962C8B-B14F-4D97-AF65-F5344CB8AC3E}">
        <p14:creationId xmlns:p14="http://schemas.microsoft.com/office/powerpoint/2010/main" val="379353821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4_Title &amp; Subtitle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3B074-692F-7925-9CF8-F8DEE28BB55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solidFill>
                  <a:schemeClr val="bg1"/>
                </a:solidFill>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lum bright="100000" contrast="100000"/>
          </a:blip>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4"/>
          <a:stretch>
            <a:fillRect/>
          </a:stretch>
        </p:blipFill>
        <p:spPr>
          <a:xfrm>
            <a:off x="403973" y="330925"/>
            <a:ext cx="956470" cy="700905"/>
          </a:xfrm>
          <a:prstGeom prst="rect">
            <a:avLst/>
          </a:prstGeom>
        </p:spPr>
      </p:pic>
    </p:spTree>
    <p:extLst>
      <p:ext uri="{BB962C8B-B14F-4D97-AF65-F5344CB8AC3E}">
        <p14:creationId xmlns:p14="http://schemas.microsoft.com/office/powerpoint/2010/main" val="27378589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1A17-3B73-4BA7-9B24-95DBB21A45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E4FB06-EE96-40EF-B54F-36168A6A4A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602639-74D3-44EB-9F9A-AF47201753F8}"/>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5" name="Footer Placeholder 4">
            <a:extLst>
              <a:ext uri="{FF2B5EF4-FFF2-40B4-BE49-F238E27FC236}">
                <a16:creationId xmlns:a16="http://schemas.microsoft.com/office/drawing/2014/main" id="{5D49E0CA-7802-4375-B981-173D152E20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01B31D-A89B-4A0A-A32F-9D18C8C685B5}"/>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929847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8_Title &amp; Subtitle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3B074-692F-7925-9CF8-F8DEE28BB55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9C5B69F-5246-134B-A605-9EDC2C13C0AC}"/>
              </a:ext>
            </a:extLst>
          </p:cNvPr>
          <p:cNvPicPr>
            <a:picLocks noChangeAspect="1"/>
          </p:cNvPicPr>
          <p:nvPr userDrawn="1"/>
        </p:nvPicPr>
        <p:blipFill>
          <a:blip r:embed="rId3"/>
          <a:stretch>
            <a:fillRect/>
          </a:stretch>
        </p:blipFill>
        <p:spPr>
          <a:xfrm>
            <a:off x="6265793" y="0"/>
            <a:ext cx="5926207" cy="6858000"/>
          </a:xfrm>
          <a:prstGeom prst="rect">
            <a:avLst/>
          </a:prstGeom>
        </p:spPr>
      </p:pic>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solidFill>
                  <a:schemeClr val="bg1"/>
                </a:solidFill>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4">
            <a:lum bright="100000" contrast="100000"/>
          </a:blip>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5"/>
          <a:stretch>
            <a:fillRect/>
          </a:stretch>
        </p:blipFill>
        <p:spPr>
          <a:xfrm>
            <a:off x="403973" y="330925"/>
            <a:ext cx="956470" cy="700905"/>
          </a:xfrm>
          <a:prstGeom prst="rect">
            <a:avLst/>
          </a:prstGeom>
        </p:spPr>
      </p:pic>
    </p:spTree>
    <p:extLst>
      <p:ext uri="{BB962C8B-B14F-4D97-AF65-F5344CB8AC3E}">
        <p14:creationId xmlns:p14="http://schemas.microsoft.com/office/powerpoint/2010/main" val="402848897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mp; Subtitle copy">
    <p:spTree>
      <p:nvGrpSpPr>
        <p:cNvPr id="1" name=""/>
        <p:cNvGrpSpPr/>
        <p:nvPr/>
      </p:nvGrpSpPr>
      <p:grpSpPr>
        <a:xfrm>
          <a:off x="0" y="0"/>
          <a:ext cx="0" cy="0"/>
          <a:chOff x="0" y="0"/>
          <a:chExt cx="0" cy="0"/>
        </a:xfrm>
      </p:grpSpPr>
      <p:pic>
        <p:nvPicPr>
          <p:cNvPr id="6" name="Picture 5" descr="Two people looking at a paper&#10;&#10;Description automatically generated with low confidence">
            <a:extLst>
              <a:ext uri="{FF2B5EF4-FFF2-40B4-BE49-F238E27FC236}">
                <a16:creationId xmlns:a16="http://schemas.microsoft.com/office/drawing/2014/main" id="{386661DA-1C72-E0EC-104D-A334851C0FB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94" r="18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lum bright="100000" contrast="100000"/>
          </a:blip>
          <a:stretch>
            <a:fillRect/>
          </a:stretch>
        </p:blipFill>
        <p:spPr>
          <a:xfrm>
            <a:off x="415123" y="6345044"/>
            <a:ext cx="4154201" cy="182031"/>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4"/>
          <a:stretch>
            <a:fillRect/>
          </a:stretch>
        </p:blipFill>
        <p:spPr>
          <a:xfrm>
            <a:off x="403972" y="639336"/>
            <a:ext cx="2194261" cy="1607963"/>
          </a:xfrm>
          <a:prstGeom prst="rect">
            <a:avLst/>
          </a:prstGeom>
        </p:spPr>
      </p:pic>
      <p:pic>
        <p:nvPicPr>
          <p:cNvPr id="8" name="Picture 7">
            <a:extLst>
              <a:ext uri="{FF2B5EF4-FFF2-40B4-BE49-F238E27FC236}">
                <a16:creationId xmlns:a16="http://schemas.microsoft.com/office/drawing/2014/main" id="{8DE3A9BB-2273-B9F6-3A4F-75C10A89DC56}"/>
              </a:ext>
            </a:extLst>
          </p:cNvPr>
          <p:cNvPicPr>
            <a:picLocks noChangeAspect="1"/>
          </p:cNvPicPr>
          <p:nvPr userDrawn="1"/>
        </p:nvPicPr>
        <p:blipFill>
          <a:blip r:embed="rId5"/>
          <a:stretch>
            <a:fillRect/>
          </a:stretch>
        </p:blipFill>
        <p:spPr>
          <a:xfrm>
            <a:off x="8905128" y="639336"/>
            <a:ext cx="2882900" cy="762000"/>
          </a:xfrm>
          <a:prstGeom prst="rect">
            <a:avLst/>
          </a:prstGeom>
        </p:spPr>
      </p:pic>
    </p:spTree>
    <p:extLst>
      <p:ext uri="{BB962C8B-B14F-4D97-AF65-F5344CB8AC3E}">
        <p14:creationId xmlns:p14="http://schemas.microsoft.com/office/powerpoint/2010/main" val="378375082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mp; Subtitle copy">
    <p:spTree>
      <p:nvGrpSpPr>
        <p:cNvPr id="1" name=""/>
        <p:cNvGrpSpPr/>
        <p:nvPr/>
      </p:nvGrpSpPr>
      <p:grpSpPr>
        <a:xfrm>
          <a:off x="0" y="0"/>
          <a:ext cx="0" cy="0"/>
          <a:chOff x="0" y="0"/>
          <a:chExt cx="0" cy="0"/>
        </a:xfrm>
      </p:grpSpPr>
      <p:pic>
        <p:nvPicPr>
          <p:cNvPr id="3" name="Picture 2" descr="A picture containing person, person, standing, indoor&#10;&#10;Description automatically generated">
            <a:extLst>
              <a:ext uri="{FF2B5EF4-FFF2-40B4-BE49-F238E27FC236}">
                <a16:creationId xmlns:a16="http://schemas.microsoft.com/office/drawing/2014/main" id="{6A6F8B30-645A-578C-0D45-4120B82C87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38" r="538"/>
          <a:stretch/>
        </p:blipFill>
        <p:spPr>
          <a:xfrm>
            <a:off x="-1" y="0"/>
            <a:ext cx="12192001" cy="6858000"/>
          </a:xfrm>
          <a:prstGeom prst="rect">
            <a:avLst/>
          </a:prstGeom>
        </p:spPr>
      </p:pic>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lum bright="100000" contrast="100000"/>
          </a:blip>
          <a:stretch>
            <a:fillRect/>
          </a:stretch>
        </p:blipFill>
        <p:spPr>
          <a:xfrm>
            <a:off x="415123" y="6345044"/>
            <a:ext cx="4154201" cy="182031"/>
          </a:xfrm>
          <a:prstGeom prst="rect">
            <a:avLst/>
          </a:prstGeom>
        </p:spPr>
      </p:pic>
      <p:pic>
        <p:nvPicPr>
          <p:cNvPr id="8" name="Picture 7">
            <a:extLst>
              <a:ext uri="{FF2B5EF4-FFF2-40B4-BE49-F238E27FC236}">
                <a16:creationId xmlns:a16="http://schemas.microsoft.com/office/drawing/2014/main" id="{8DE3A9BB-2273-B9F6-3A4F-75C10A89DC56}"/>
              </a:ext>
            </a:extLst>
          </p:cNvPr>
          <p:cNvPicPr>
            <a:picLocks noChangeAspect="1"/>
          </p:cNvPicPr>
          <p:nvPr userDrawn="1"/>
        </p:nvPicPr>
        <p:blipFill>
          <a:blip r:embed="rId4"/>
          <a:stretch>
            <a:fillRect/>
          </a:stretch>
        </p:blipFill>
        <p:spPr>
          <a:xfrm>
            <a:off x="8905128" y="639336"/>
            <a:ext cx="2882900" cy="762000"/>
          </a:xfrm>
          <a:prstGeom prst="rect">
            <a:avLst/>
          </a:prstGeom>
        </p:spPr>
      </p:pic>
      <p:pic>
        <p:nvPicPr>
          <p:cNvPr id="12" name="Picture 11">
            <a:extLst>
              <a:ext uri="{FF2B5EF4-FFF2-40B4-BE49-F238E27FC236}">
                <a16:creationId xmlns:a16="http://schemas.microsoft.com/office/drawing/2014/main" id="{CBDF426E-C345-A82E-3469-D0E22B285519}"/>
              </a:ext>
            </a:extLst>
          </p:cNvPr>
          <p:cNvPicPr>
            <a:picLocks noChangeAspect="1"/>
          </p:cNvPicPr>
          <p:nvPr userDrawn="1"/>
        </p:nvPicPr>
        <p:blipFill>
          <a:blip r:embed="rId5"/>
          <a:stretch>
            <a:fillRect/>
          </a:stretch>
        </p:blipFill>
        <p:spPr>
          <a:xfrm>
            <a:off x="415123" y="639336"/>
            <a:ext cx="1039842" cy="762000"/>
          </a:xfrm>
          <a:prstGeom prst="rect">
            <a:avLst/>
          </a:prstGeom>
        </p:spPr>
      </p:pic>
    </p:spTree>
    <p:extLst>
      <p:ext uri="{BB962C8B-B14F-4D97-AF65-F5344CB8AC3E}">
        <p14:creationId xmlns:p14="http://schemas.microsoft.com/office/powerpoint/2010/main" val="427071136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mp; Subtitle copy">
    <p:spTree>
      <p:nvGrpSpPr>
        <p:cNvPr id="1" name=""/>
        <p:cNvGrpSpPr/>
        <p:nvPr/>
      </p:nvGrpSpPr>
      <p:grpSpPr>
        <a:xfrm>
          <a:off x="0" y="0"/>
          <a:ext cx="0" cy="0"/>
          <a:chOff x="0" y="0"/>
          <a:chExt cx="0" cy="0"/>
        </a:xfrm>
      </p:grpSpPr>
      <p:pic>
        <p:nvPicPr>
          <p:cNvPr id="3" name="Picture 2" descr="A picture containing person, indoor, standing&#10;&#10;Description automatically generated">
            <a:extLst>
              <a:ext uri="{FF2B5EF4-FFF2-40B4-BE49-F238E27FC236}">
                <a16:creationId xmlns:a16="http://schemas.microsoft.com/office/drawing/2014/main" id="{926E8546-8620-57AD-0767-35860C7376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00" t="365" r="690" b="156"/>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3">
            <a:lum bright="100000" contrast="100000"/>
          </a:blip>
          <a:stretch>
            <a:fillRect/>
          </a:stretch>
        </p:blipFill>
        <p:spPr>
          <a:xfrm>
            <a:off x="7633827" y="6345044"/>
            <a:ext cx="4154201" cy="182031"/>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4"/>
          <a:stretch>
            <a:fillRect/>
          </a:stretch>
        </p:blipFill>
        <p:spPr>
          <a:xfrm>
            <a:off x="415123" y="639336"/>
            <a:ext cx="1039842" cy="762000"/>
          </a:xfrm>
          <a:prstGeom prst="rect">
            <a:avLst/>
          </a:prstGeom>
        </p:spPr>
      </p:pic>
      <p:pic>
        <p:nvPicPr>
          <p:cNvPr id="12" name="Picture 11">
            <a:extLst>
              <a:ext uri="{FF2B5EF4-FFF2-40B4-BE49-F238E27FC236}">
                <a16:creationId xmlns:a16="http://schemas.microsoft.com/office/drawing/2014/main" id="{06AFD567-1680-AB3C-10CF-3D640C987E57}"/>
              </a:ext>
            </a:extLst>
          </p:cNvPr>
          <p:cNvPicPr>
            <a:picLocks noChangeAspect="1"/>
          </p:cNvPicPr>
          <p:nvPr userDrawn="1"/>
        </p:nvPicPr>
        <p:blipFill>
          <a:blip r:embed="rId5"/>
          <a:stretch>
            <a:fillRect/>
          </a:stretch>
        </p:blipFill>
        <p:spPr>
          <a:xfrm>
            <a:off x="8905128" y="639336"/>
            <a:ext cx="2882900" cy="762000"/>
          </a:xfrm>
          <a:prstGeom prst="rect">
            <a:avLst/>
          </a:prstGeom>
        </p:spPr>
      </p:pic>
    </p:spTree>
    <p:extLst>
      <p:ext uri="{BB962C8B-B14F-4D97-AF65-F5344CB8AC3E}">
        <p14:creationId xmlns:p14="http://schemas.microsoft.com/office/powerpoint/2010/main" val="125600631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mp; Subtitle copy">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91542" y="6333443"/>
            <a:ext cx="285334" cy="282769"/>
          </a:xfrm>
          <a:prstGeom prst="rect">
            <a:avLst/>
          </a:prstGeom>
        </p:spPr>
        <p:txBody>
          <a:bodyPr lIns="71437" tIns="71437" rIns="71437" bIns="71437"/>
          <a:lstStyle>
            <a:lvl1pPr algn="l" defTabSz="410766">
              <a:defRPr sz="900">
                <a:latin typeface="Arial" panose="020B0604020202020204" pitchFamily="34" charset="0"/>
                <a:ea typeface="Arial" panose="020B0604020202020204" pitchFamily="34" charset="0"/>
                <a:cs typeface="Arial" panose="020B0604020202020204" pitchFamily="34" charset="0"/>
                <a:sym typeface="Poppins Regular"/>
              </a:defRPr>
            </a:lvl1pPr>
          </a:lstStyle>
          <a:p>
            <a:fld id="{86CB4B4D-7CA3-9044-876B-883B54F8677D}" type="slidenum">
              <a:rPr lang="en-GB" smtClean="0"/>
              <a:pPr/>
              <a:t>‹#›</a:t>
            </a:fld>
            <a:endParaRPr lang="en-GB"/>
          </a:p>
        </p:txBody>
      </p:sp>
      <p:sp>
        <p:nvSpPr>
          <p:cNvPr id="13" name="Line">
            <a:extLst>
              <a:ext uri="{FF2B5EF4-FFF2-40B4-BE49-F238E27FC236}">
                <a16:creationId xmlns:a16="http://schemas.microsoft.com/office/drawing/2014/main" id="{DAF52D26-BD22-55CA-077F-56516A5B4A33}"/>
              </a:ext>
            </a:extLst>
          </p:cNvPr>
          <p:cNvSpPr/>
          <p:nvPr userDrawn="1"/>
        </p:nvSpPr>
        <p:spPr>
          <a:xfrm>
            <a:off x="415125" y="6274247"/>
            <a:ext cx="11361751" cy="0"/>
          </a:xfrm>
          <a:prstGeom prst="line">
            <a:avLst/>
          </a:prstGeom>
          <a:ln w="6350">
            <a:solidFill>
              <a:srgbClr val="00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b="0" i="0">
              <a:latin typeface="Poppins" pitchFamily="2" charset="77"/>
              <a:cs typeface="Poppins" pitchFamily="2" charset="77"/>
            </a:endParaRPr>
          </a:p>
        </p:txBody>
      </p:sp>
      <p:pic>
        <p:nvPicPr>
          <p:cNvPr id="4" name="Picture 3">
            <a:extLst>
              <a:ext uri="{FF2B5EF4-FFF2-40B4-BE49-F238E27FC236}">
                <a16:creationId xmlns:a16="http://schemas.microsoft.com/office/drawing/2014/main" id="{6FF71254-4814-8F74-4A0B-1A9FBC139DD2}"/>
              </a:ext>
            </a:extLst>
          </p:cNvPr>
          <p:cNvPicPr>
            <a:picLocks noChangeAspect="1"/>
          </p:cNvPicPr>
          <p:nvPr userDrawn="1"/>
        </p:nvPicPr>
        <p:blipFill>
          <a:blip r:embed="rId2"/>
          <a:stretch>
            <a:fillRect/>
          </a:stretch>
        </p:blipFill>
        <p:spPr>
          <a:xfrm>
            <a:off x="415124" y="6400142"/>
            <a:ext cx="2896788" cy="126933"/>
          </a:xfrm>
          <a:prstGeom prst="rect">
            <a:avLst/>
          </a:prstGeom>
        </p:spPr>
      </p:pic>
      <p:pic>
        <p:nvPicPr>
          <p:cNvPr id="5" name="Picture 4">
            <a:extLst>
              <a:ext uri="{FF2B5EF4-FFF2-40B4-BE49-F238E27FC236}">
                <a16:creationId xmlns:a16="http://schemas.microsoft.com/office/drawing/2014/main" id="{304D5FD3-ECB9-3FF9-3122-90A9F9BC7C4F}"/>
              </a:ext>
            </a:extLst>
          </p:cNvPr>
          <p:cNvPicPr>
            <a:picLocks noChangeAspect="1"/>
          </p:cNvPicPr>
          <p:nvPr userDrawn="1"/>
        </p:nvPicPr>
        <p:blipFill>
          <a:blip r:embed="rId3"/>
          <a:stretch>
            <a:fillRect/>
          </a:stretch>
        </p:blipFill>
        <p:spPr>
          <a:xfrm>
            <a:off x="403973" y="330925"/>
            <a:ext cx="956470" cy="700905"/>
          </a:xfrm>
          <a:prstGeom prst="rect">
            <a:avLst/>
          </a:prstGeom>
        </p:spPr>
      </p:pic>
      <p:pic>
        <p:nvPicPr>
          <p:cNvPr id="2" name="Picture 1">
            <a:extLst>
              <a:ext uri="{FF2B5EF4-FFF2-40B4-BE49-F238E27FC236}">
                <a16:creationId xmlns:a16="http://schemas.microsoft.com/office/drawing/2014/main" id="{EA37FBC0-299D-01CB-76A3-0FBA6B39B8FA}"/>
              </a:ext>
            </a:extLst>
          </p:cNvPr>
          <p:cNvPicPr>
            <a:picLocks noChangeAspect="1"/>
          </p:cNvPicPr>
          <p:nvPr userDrawn="1"/>
        </p:nvPicPr>
        <p:blipFill>
          <a:blip r:embed="rId4"/>
          <a:stretch>
            <a:fillRect/>
          </a:stretch>
        </p:blipFill>
        <p:spPr>
          <a:xfrm>
            <a:off x="1159325" y="2454536"/>
            <a:ext cx="1346200" cy="1587500"/>
          </a:xfrm>
          <a:prstGeom prst="rect">
            <a:avLst/>
          </a:prstGeom>
        </p:spPr>
      </p:pic>
      <p:pic>
        <p:nvPicPr>
          <p:cNvPr id="3" name="Picture 2">
            <a:extLst>
              <a:ext uri="{FF2B5EF4-FFF2-40B4-BE49-F238E27FC236}">
                <a16:creationId xmlns:a16="http://schemas.microsoft.com/office/drawing/2014/main" id="{557BC1C9-7909-BB0D-B99C-8257B45B84FB}"/>
              </a:ext>
            </a:extLst>
          </p:cNvPr>
          <p:cNvPicPr>
            <a:picLocks noChangeAspect="1"/>
          </p:cNvPicPr>
          <p:nvPr userDrawn="1"/>
        </p:nvPicPr>
        <p:blipFill>
          <a:blip r:embed="rId5"/>
          <a:stretch>
            <a:fillRect/>
          </a:stretch>
        </p:blipFill>
        <p:spPr>
          <a:xfrm>
            <a:off x="2838670" y="2708536"/>
            <a:ext cx="1574800" cy="1333500"/>
          </a:xfrm>
          <a:prstGeom prst="rect">
            <a:avLst/>
          </a:prstGeom>
        </p:spPr>
      </p:pic>
      <p:pic>
        <p:nvPicPr>
          <p:cNvPr id="6" name="Picture 5">
            <a:extLst>
              <a:ext uri="{FF2B5EF4-FFF2-40B4-BE49-F238E27FC236}">
                <a16:creationId xmlns:a16="http://schemas.microsoft.com/office/drawing/2014/main" id="{2CB225DE-C4E7-223B-82C7-23FA24429315}"/>
              </a:ext>
            </a:extLst>
          </p:cNvPr>
          <p:cNvPicPr>
            <a:picLocks noChangeAspect="1"/>
          </p:cNvPicPr>
          <p:nvPr userDrawn="1"/>
        </p:nvPicPr>
        <p:blipFill>
          <a:blip r:embed="rId6"/>
          <a:stretch>
            <a:fillRect/>
          </a:stretch>
        </p:blipFill>
        <p:spPr>
          <a:xfrm>
            <a:off x="4883807" y="2864945"/>
            <a:ext cx="1016000" cy="1016000"/>
          </a:xfrm>
          <a:prstGeom prst="rect">
            <a:avLst/>
          </a:prstGeom>
        </p:spPr>
      </p:pic>
      <p:pic>
        <p:nvPicPr>
          <p:cNvPr id="7" name="Picture 6">
            <a:extLst>
              <a:ext uri="{FF2B5EF4-FFF2-40B4-BE49-F238E27FC236}">
                <a16:creationId xmlns:a16="http://schemas.microsoft.com/office/drawing/2014/main" id="{0D5E5067-F721-E3C8-1FB2-59855006F1C5}"/>
              </a:ext>
            </a:extLst>
          </p:cNvPr>
          <p:cNvPicPr>
            <a:picLocks noChangeAspect="1"/>
          </p:cNvPicPr>
          <p:nvPr userDrawn="1"/>
        </p:nvPicPr>
        <p:blipFill>
          <a:blip r:embed="rId7"/>
          <a:stretch>
            <a:fillRect/>
          </a:stretch>
        </p:blipFill>
        <p:spPr>
          <a:xfrm>
            <a:off x="6226066" y="2708536"/>
            <a:ext cx="1295400" cy="1371600"/>
          </a:xfrm>
          <a:prstGeom prst="rect">
            <a:avLst/>
          </a:prstGeom>
        </p:spPr>
      </p:pic>
      <p:pic>
        <p:nvPicPr>
          <p:cNvPr id="8" name="Picture 7">
            <a:extLst>
              <a:ext uri="{FF2B5EF4-FFF2-40B4-BE49-F238E27FC236}">
                <a16:creationId xmlns:a16="http://schemas.microsoft.com/office/drawing/2014/main" id="{C48EDC58-1709-C070-6A0E-A8AF3421AA19}"/>
              </a:ext>
            </a:extLst>
          </p:cNvPr>
          <p:cNvPicPr>
            <a:picLocks noChangeAspect="1"/>
          </p:cNvPicPr>
          <p:nvPr userDrawn="1"/>
        </p:nvPicPr>
        <p:blipFill>
          <a:blip r:embed="rId8"/>
          <a:stretch>
            <a:fillRect/>
          </a:stretch>
        </p:blipFill>
        <p:spPr>
          <a:xfrm>
            <a:off x="7634671" y="2864945"/>
            <a:ext cx="1231900" cy="889000"/>
          </a:xfrm>
          <a:prstGeom prst="rect">
            <a:avLst/>
          </a:prstGeom>
        </p:spPr>
      </p:pic>
      <p:pic>
        <p:nvPicPr>
          <p:cNvPr id="9" name="Picture 8">
            <a:extLst>
              <a:ext uri="{FF2B5EF4-FFF2-40B4-BE49-F238E27FC236}">
                <a16:creationId xmlns:a16="http://schemas.microsoft.com/office/drawing/2014/main" id="{2861C78C-301B-928C-29B5-BCE45F7DFD05}"/>
              </a:ext>
            </a:extLst>
          </p:cNvPr>
          <p:cNvPicPr>
            <a:picLocks noChangeAspect="1"/>
          </p:cNvPicPr>
          <p:nvPr userDrawn="1"/>
        </p:nvPicPr>
        <p:blipFill>
          <a:blip r:embed="rId9"/>
          <a:stretch>
            <a:fillRect/>
          </a:stretch>
        </p:blipFill>
        <p:spPr>
          <a:xfrm>
            <a:off x="9113564" y="2505336"/>
            <a:ext cx="1511300" cy="1536700"/>
          </a:xfrm>
          <a:prstGeom prst="rect">
            <a:avLst/>
          </a:prstGeom>
        </p:spPr>
      </p:pic>
    </p:spTree>
    <p:extLst>
      <p:ext uri="{BB962C8B-B14F-4D97-AF65-F5344CB8AC3E}">
        <p14:creationId xmlns:p14="http://schemas.microsoft.com/office/powerpoint/2010/main" val="8376361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4CED-B8C5-4E7A-9D1D-41038FC76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CA58B6-7DA1-4747-88CB-140CDAFBE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A56585-54D5-47C8-AA35-4B90BCBB346D}"/>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5" name="Footer Placeholder 4">
            <a:extLst>
              <a:ext uri="{FF2B5EF4-FFF2-40B4-BE49-F238E27FC236}">
                <a16:creationId xmlns:a16="http://schemas.microsoft.com/office/drawing/2014/main" id="{7784D891-FB8D-4EC7-8CDA-FAEC83ED64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B74F78-991C-4261-9395-596628C44443}"/>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296174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8D51-8ABF-456C-A2ED-74506DBF46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6637D4-B1AD-4351-9021-DCC7300F31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A893C30-D960-41C7-80B6-844F8FD62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333A4D-3338-4DC6-9311-4484F31BDEC2}"/>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6" name="Footer Placeholder 5">
            <a:extLst>
              <a:ext uri="{FF2B5EF4-FFF2-40B4-BE49-F238E27FC236}">
                <a16:creationId xmlns:a16="http://schemas.microsoft.com/office/drawing/2014/main" id="{58009C1E-33F3-41FA-882F-D4C957161C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7AADA2-089C-4C3B-865E-61E5633AA5DF}"/>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3566493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79D9-D9D1-40CF-A4ED-2D4AA2A4D3E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BC7240-EB14-4CBD-BAB0-BD8D300A3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23DEFA-7DAE-4A9C-8BB7-18AA86F1B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5A3E8B-8193-425F-8C3B-A471AE9FB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4A03C7-881A-4EA3-A5FB-BE56FB9587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BC6F985-A279-480A-896E-59F6D7885F55}"/>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8" name="Footer Placeholder 7">
            <a:extLst>
              <a:ext uri="{FF2B5EF4-FFF2-40B4-BE49-F238E27FC236}">
                <a16:creationId xmlns:a16="http://schemas.microsoft.com/office/drawing/2014/main" id="{A668DC43-C158-4CD5-B816-6F514BBD788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0B671C-13D9-422D-8967-24F8536F1592}"/>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209638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49F4-26EB-4155-A6B8-750F91B0246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321495-2367-4C68-BAB2-30BC2CB74CAA}"/>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4" name="Footer Placeholder 3">
            <a:extLst>
              <a:ext uri="{FF2B5EF4-FFF2-40B4-BE49-F238E27FC236}">
                <a16:creationId xmlns:a16="http://schemas.microsoft.com/office/drawing/2014/main" id="{706312AB-3A24-4778-8EB1-71F26BE1FE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83F910-4C9A-4B08-89E6-50ECDD67609A}"/>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3834392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27DC60-B639-4C1E-A7F5-212C59991B18}"/>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3" name="Footer Placeholder 2">
            <a:extLst>
              <a:ext uri="{FF2B5EF4-FFF2-40B4-BE49-F238E27FC236}">
                <a16:creationId xmlns:a16="http://schemas.microsoft.com/office/drawing/2014/main" id="{26CCD97A-E033-4B47-A3DF-75EFBBE904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711B3C-D76C-4A36-9D6F-B5343E3F549B}"/>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360219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ECCB-6F2A-47E0-9BB6-40314B05A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A569F0-FCD7-463E-9990-FBF6DA58AA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63C2F0-1FF5-4AC5-B921-10AF825C6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0E7F09-2D43-46BD-BE7E-B4499C9CF1E2}"/>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6" name="Footer Placeholder 5">
            <a:extLst>
              <a:ext uri="{FF2B5EF4-FFF2-40B4-BE49-F238E27FC236}">
                <a16:creationId xmlns:a16="http://schemas.microsoft.com/office/drawing/2014/main" id="{D4048CCA-CB00-4324-98AF-670C2B2F5C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F6AC43-9F9A-4CF1-83A2-8FC3D01F62B3}"/>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2679414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69103-6C74-4CF3-B846-C70154C0B9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42D93E-B1F2-450D-8B1D-DB1D69F06E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2F32434-F159-4637-B3E2-C72FA93CE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13B41-24BA-44C7-82F9-BF7010BD3B00}"/>
              </a:ext>
            </a:extLst>
          </p:cNvPr>
          <p:cNvSpPr>
            <a:spLocks noGrp="1"/>
          </p:cNvSpPr>
          <p:nvPr>
            <p:ph type="dt" sz="half" idx="10"/>
          </p:nvPr>
        </p:nvSpPr>
        <p:spPr/>
        <p:txBody>
          <a:bodyPr/>
          <a:lstStyle/>
          <a:p>
            <a:fld id="{387011EE-B384-4971-928B-3C912F17E994}" type="datetimeFigureOut">
              <a:rPr lang="en-GB" smtClean="0"/>
              <a:t>03/11/2022</a:t>
            </a:fld>
            <a:endParaRPr lang="en-GB"/>
          </a:p>
        </p:txBody>
      </p:sp>
      <p:sp>
        <p:nvSpPr>
          <p:cNvPr id="6" name="Footer Placeholder 5">
            <a:extLst>
              <a:ext uri="{FF2B5EF4-FFF2-40B4-BE49-F238E27FC236}">
                <a16:creationId xmlns:a16="http://schemas.microsoft.com/office/drawing/2014/main" id="{90777DF3-8543-4826-BDA2-C79D8FFD24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01D811-96C4-4FB5-A978-E0FFAB97F503}"/>
              </a:ext>
            </a:extLst>
          </p:cNvPr>
          <p:cNvSpPr>
            <a:spLocks noGrp="1"/>
          </p:cNvSpPr>
          <p:nvPr>
            <p:ph type="sldNum" sz="quarter" idx="12"/>
          </p:nvPr>
        </p:nvSpPr>
        <p:spPr/>
        <p:txBody>
          <a:bodyPr/>
          <a:lstStyle/>
          <a:p>
            <a:fld id="{263A89CD-C0A3-4728-807D-E6AB399FFA2C}" type="slidenum">
              <a:rPr lang="en-GB" smtClean="0"/>
              <a:t>‹#›</a:t>
            </a:fld>
            <a:endParaRPr lang="en-GB"/>
          </a:p>
        </p:txBody>
      </p:sp>
    </p:spTree>
    <p:extLst>
      <p:ext uri="{BB962C8B-B14F-4D97-AF65-F5344CB8AC3E}">
        <p14:creationId xmlns:p14="http://schemas.microsoft.com/office/powerpoint/2010/main" val="57426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B1FF1-0B0D-40FE-951D-A7194B2D9C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FF6E1F-AD8D-448F-A341-7236C8C66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CCB851-3112-45A7-B950-93C0C25412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011EE-B384-4971-928B-3C912F17E994}" type="datetimeFigureOut">
              <a:rPr lang="en-GB" smtClean="0"/>
              <a:t>03/11/2022</a:t>
            </a:fld>
            <a:endParaRPr lang="en-GB"/>
          </a:p>
        </p:txBody>
      </p:sp>
      <p:sp>
        <p:nvSpPr>
          <p:cNvPr id="5" name="Footer Placeholder 4">
            <a:extLst>
              <a:ext uri="{FF2B5EF4-FFF2-40B4-BE49-F238E27FC236}">
                <a16:creationId xmlns:a16="http://schemas.microsoft.com/office/drawing/2014/main" id="{1AB6E309-FE3C-4CEB-A3B0-080D2D480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BC4E5B-1A49-4FDD-841D-E7DF37DEC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A89CD-C0A3-4728-807D-E6AB399FFA2C}" type="slidenum">
              <a:rPr lang="en-GB" smtClean="0"/>
              <a:t>‹#›</a:t>
            </a:fld>
            <a:endParaRPr lang="en-GB"/>
          </a:p>
        </p:txBody>
      </p:sp>
    </p:spTree>
    <p:extLst>
      <p:ext uri="{BB962C8B-B14F-4D97-AF65-F5344CB8AC3E}">
        <p14:creationId xmlns:p14="http://schemas.microsoft.com/office/powerpoint/2010/main" val="2579833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482600"/>
            <a:ext cx="10502900" cy="1143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rmAutofit/>
          </a:bodyPr>
          <a:lstStyle/>
          <a:p>
            <a:r>
              <a:t>Title Text</a:t>
            </a:r>
          </a:p>
        </p:txBody>
      </p:sp>
      <p:sp>
        <p:nvSpPr>
          <p:cNvPr id="3" name="Body Level One…"/>
          <p:cNvSpPr txBox="1">
            <a:spLocks noGrp="1"/>
          </p:cNvSpPr>
          <p:nvPr>
            <p:ph type="body" idx="1"/>
          </p:nvPr>
        </p:nvSpPr>
        <p:spPr>
          <a:xfrm>
            <a:off x="844550" y="1838960"/>
            <a:ext cx="10502900" cy="4648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33326" y="6540500"/>
            <a:ext cx="318998" cy="287258"/>
          </a:xfrm>
          <a:prstGeom prst="rect">
            <a:avLst/>
          </a:prstGeom>
          <a:ln w="12700">
            <a:miter lim="400000"/>
          </a:ln>
        </p:spPr>
        <p:txBody>
          <a:bodyPr wrap="none" lIns="50800" tIns="50800" rIns="50800" bIns="50800">
            <a:spAutoFit/>
          </a:bodyPr>
          <a:lstStyle>
            <a:lvl1pPr>
              <a:defRPr sz="1200" b="0" i="0">
                <a:latin typeface="Poppins" pitchFamily="2" charset="77"/>
                <a:ea typeface="Helvetica Neue Light"/>
                <a:cs typeface="Poppins" pitchFamily="2" charset="77"/>
                <a:sym typeface="Helvetica Neue Light"/>
              </a:defRPr>
            </a:lvl1pPr>
          </a:lstStyle>
          <a:p>
            <a:fld id="{86CB4B4D-7CA3-9044-876B-883B54F8677D}" type="slidenum">
              <a:rPr lang="en-GB" smtClean="0"/>
              <a:pPr/>
              <a:t>‹#›</a:t>
            </a:fld>
            <a:endParaRPr lang="en-GB"/>
          </a:p>
        </p:txBody>
      </p:sp>
    </p:spTree>
    <p:extLst>
      <p:ext uri="{BB962C8B-B14F-4D97-AF65-F5344CB8AC3E}">
        <p14:creationId xmlns:p14="http://schemas.microsoft.com/office/powerpoint/2010/main" val="388692291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transition spd="med"/>
  <p:txStyles>
    <p:title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rgbClr val="866FAC"/>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Arial" panose="020B0604020202020204" pitchFamily="34" charset="0"/>
          <a:ea typeface="Helvetica Neue"/>
          <a:cs typeface="Arial" panose="020B0604020202020204" pitchFamily="34" charset="0"/>
          <a:sym typeface="Helvetica Neue"/>
        </a:defRPr>
      </a:lvl1pPr>
      <a:lvl2pPr marL="63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Arial" panose="020B0604020202020204" pitchFamily="34" charset="0"/>
          <a:ea typeface="Helvetica Neue"/>
          <a:cs typeface="Arial" panose="020B0604020202020204" pitchFamily="34" charset="0"/>
          <a:sym typeface="Helvetica Neue"/>
        </a:defRPr>
      </a:lvl2pPr>
      <a:lvl3pPr marL="95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Arial" panose="020B0604020202020204" pitchFamily="34" charset="0"/>
          <a:ea typeface="Helvetica Neue"/>
          <a:cs typeface="Arial" panose="020B0604020202020204" pitchFamily="34" charset="0"/>
          <a:sym typeface="Helvetica Neue"/>
        </a:defRPr>
      </a:lvl3pPr>
      <a:lvl4pPr marL="127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Arial" panose="020B0604020202020204" pitchFamily="34" charset="0"/>
          <a:ea typeface="Helvetica Neue"/>
          <a:cs typeface="Arial" panose="020B0604020202020204" pitchFamily="34" charset="0"/>
          <a:sym typeface="Helvetica Neue"/>
        </a:defRPr>
      </a:lvl4pPr>
      <a:lvl5pPr marL="158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Arial" panose="020B0604020202020204" pitchFamily="34" charset="0"/>
          <a:ea typeface="Helvetica Neue"/>
          <a:cs typeface="Arial" panose="020B0604020202020204" pitchFamily="34" charset="0"/>
          <a:sym typeface="Helvetica Neue"/>
        </a:defRPr>
      </a:lvl5pPr>
      <a:lvl6pPr marL="1905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rtl="0" latinLnBrk="0">
        <a:lnSpc>
          <a:spcPct val="100000"/>
        </a:lnSpc>
        <a:spcBef>
          <a:spcPts val="2950"/>
        </a:spcBef>
        <a:spcAft>
          <a:spcPts val="0"/>
        </a:spcAft>
        <a:buClrTx/>
        <a:buSzPct val="12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mailto:Wendy.andrusjak3@nhs.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BBA8A598-BA9F-7296-4566-D708CF21FE1C}"/>
              </a:ext>
            </a:extLst>
          </p:cNvPr>
          <p:cNvSpPr txBox="1">
            <a:spLocks/>
          </p:cNvSpPr>
          <p:nvPr/>
        </p:nvSpPr>
        <p:spPr>
          <a:xfrm>
            <a:off x="415123" y="3152545"/>
            <a:ext cx="5071277" cy="29484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rm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hangingPunct="1"/>
            <a:r>
              <a:rPr lang="en-GB" sz="4500"/>
              <a:t>Student </a:t>
            </a:r>
          </a:p>
          <a:p>
            <a:pPr hangingPunct="1"/>
            <a:r>
              <a:rPr lang="en-GB" sz="4500"/>
              <a:t>Research </a:t>
            </a:r>
          </a:p>
          <a:p>
            <a:pPr hangingPunct="1"/>
            <a:r>
              <a:rPr lang="en-GB" sz="4500"/>
              <a:t>Experience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10</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7" name="Title Text">
            <a:extLst>
              <a:ext uri="{FF2B5EF4-FFF2-40B4-BE49-F238E27FC236}">
                <a16:creationId xmlns:a16="http://schemas.microsoft.com/office/drawing/2014/main" id="{667775C1-01F9-5C32-3F1B-FC3A15D8A1CC}"/>
              </a:ext>
            </a:extLst>
          </p:cNvPr>
          <p:cNvSpPr txBox="1">
            <a:spLocks/>
          </p:cNvSpPr>
          <p:nvPr/>
        </p:nvSpPr>
        <p:spPr>
          <a:xfrm>
            <a:off x="6716111" y="1232047"/>
            <a:ext cx="5060765" cy="219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866FAC"/>
                </a:solidFill>
                <a:effectLst/>
                <a:uLnTx/>
                <a:uFillTx/>
                <a:latin typeface="Arial" panose="020B0604020202020204" pitchFamily="34" charset="0"/>
                <a:cs typeface="Arial" panose="020B0604020202020204" pitchFamily="34" charset="0"/>
                <a:sym typeface="Helvetica Neue Medium"/>
              </a:rPr>
              <a:t>Change in the Culture of NHS Research and Nurse Involvement</a:t>
            </a:r>
          </a:p>
        </p:txBody>
      </p:sp>
      <p:pic>
        <p:nvPicPr>
          <p:cNvPr id="13314" name="Picture 2" descr="How to Become a Nurse - Step by Step Guide | All Nursing Schools">
            <a:extLst>
              <a:ext uri="{FF2B5EF4-FFF2-40B4-BE49-F238E27FC236}">
                <a16:creationId xmlns:a16="http://schemas.microsoft.com/office/drawing/2014/main" id="{BB9D0C6A-2AE5-4680-9CEE-99DC8E494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2012063"/>
            <a:ext cx="4881940" cy="2543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52114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11</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6" name="TextBox 5">
            <a:extLst>
              <a:ext uri="{FF2B5EF4-FFF2-40B4-BE49-F238E27FC236}">
                <a16:creationId xmlns:a16="http://schemas.microsoft.com/office/drawing/2014/main" id="{2E428B45-5CDB-8C5A-BFD6-EB8B0CB920DB}"/>
              </a:ext>
            </a:extLst>
          </p:cNvPr>
          <p:cNvSpPr txBox="1"/>
          <p:nvPr/>
        </p:nvSpPr>
        <p:spPr>
          <a:xfrm>
            <a:off x="749508" y="1661964"/>
            <a:ext cx="4826833" cy="38718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0000"/>
                </a:solidFill>
                <a:effectLst/>
                <a:uLnTx/>
                <a:uFillTx/>
                <a:latin typeface="Helvetica Neue"/>
                <a:sym typeface="Helvetica Neue"/>
              </a:rPr>
              <a:t>“Research led by nurses and contributions they make as members of multidisciplinary research teams can drive change. It is the cornerstone of high-quality, evidence-based nursing.” </a:t>
            </a:r>
          </a:p>
        </p:txBody>
      </p:sp>
      <p:sp>
        <p:nvSpPr>
          <p:cNvPr id="7" name="Title Text">
            <a:extLst>
              <a:ext uri="{FF2B5EF4-FFF2-40B4-BE49-F238E27FC236}">
                <a16:creationId xmlns:a16="http://schemas.microsoft.com/office/drawing/2014/main" id="{667775C1-01F9-5C32-3F1B-FC3A15D8A1CC}"/>
              </a:ext>
            </a:extLst>
          </p:cNvPr>
          <p:cNvSpPr txBox="1">
            <a:spLocks/>
          </p:cNvSpPr>
          <p:nvPr/>
        </p:nvSpPr>
        <p:spPr>
          <a:xfrm>
            <a:off x="6831432" y="861935"/>
            <a:ext cx="5060765" cy="2196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rPr>
              <a:t>Chief Nursing Officer for England</a:t>
            </a:r>
          </a:p>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rPr>
              <a:t>-Ruth May-</a:t>
            </a:r>
          </a:p>
        </p:txBody>
      </p:sp>
      <p:pic>
        <p:nvPicPr>
          <p:cNvPr id="2052" name="Picture 4" descr="Ruth May is named chief nursing officer for England | RCNi">
            <a:extLst>
              <a:ext uri="{FF2B5EF4-FFF2-40B4-BE49-F238E27FC236}">
                <a16:creationId xmlns:a16="http://schemas.microsoft.com/office/drawing/2014/main" id="{24E3E5E9-259D-438C-AE7B-F331717E1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7620" y="4015895"/>
            <a:ext cx="3050448" cy="183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44252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Text">
            <a:extLst>
              <a:ext uri="{FF2B5EF4-FFF2-40B4-BE49-F238E27FC236}">
                <a16:creationId xmlns:a16="http://schemas.microsoft.com/office/drawing/2014/main" id="{0ECF33C8-FB40-40EC-B2AD-C6DE28159493}"/>
              </a:ext>
            </a:extLst>
          </p:cNvPr>
          <p:cNvSpPr txBox="1">
            <a:spLocks/>
          </p:cNvSpPr>
          <p:nvPr/>
        </p:nvSpPr>
        <p:spPr>
          <a:xfrm>
            <a:off x="6530973" y="973599"/>
            <a:ext cx="5060765" cy="219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rPr>
              <a:t>Ruth’s Strategy for Research</a:t>
            </a: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endParaRP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endParaRP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endParaRP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endParaRPr>
          </a:p>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Medium"/>
              </a:rPr>
              <a:t>https://www.england.nhs.uk/wp-content/uploads/2021/11/B0880-cno-for-englands-strategic-plan-fo-research.pdf</a:t>
            </a:r>
          </a:p>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rPr>
              <a:t> </a:t>
            </a:r>
          </a:p>
        </p:txBody>
      </p:sp>
      <p:sp>
        <p:nvSpPr>
          <p:cNvPr id="4" name="TextBox 3">
            <a:extLst>
              <a:ext uri="{FF2B5EF4-FFF2-40B4-BE49-F238E27FC236}">
                <a16:creationId xmlns:a16="http://schemas.microsoft.com/office/drawing/2014/main" id="{83BEB534-62BE-46AE-A45B-ED7F9CB36D45}"/>
              </a:ext>
            </a:extLst>
          </p:cNvPr>
          <p:cNvSpPr txBox="1"/>
          <p:nvPr/>
        </p:nvSpPr>
        <p:spPr>
          <a:xfrm>
            <a:off x="0" y="1078500"/>
            <a:ext cx="6096000"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2400" b="1" i="0" u="sng" strike="noStrike" kern="0" cap="none" spc="0" normalizeH="0" baseline="0" noProof="0">
                <a:ln>
                  <a:noFill/>
                </a:ln>
                <a:solidFill>
                  <a:srgbClr val="000000"/>
                </a:solidFill>
                <a:effectLst/>
                <a:uLnTx/>
                <a:uFillTx/>
                <a:latin typeface="Helvetica Neue"/>
                <a:sym typeface="Helvetica Neue"/>
              </a:rPr>
              <a:t>Sustainable and supported careers </a:t>
            </a:r>
          </a:p>
          <a:p>
            <a:pPr marL="0" marR="0" lvl="0" indent="0" algn="ctr" defTabSz="412750" rtl="0" eaLnBrk="1" fontAlgn="auto" latinLnBrk="0" hangingPunct="0">
              <a:lnSpc>
                <a:spcPct val="100000"/>
              </a:lnSpc>
              <a:spcBef>
                <a:spcPts val="0"/>
              </a:spcBef>
              <a:spcAft>
                <a:spcPts val="0"/>
              </a:spcAft>
              <a:buClrTx/>
              <a:buSzTx/>
              <a:buFontTx/>
              <a:buNone/>
              <a:tabLst/>
              <a:defRPr/>
            </a:pPr>
            <a:endParaRPr kumimoji="0" lang="en-GB" sz="2400" b="1" i="0" u="none" strike="noStrike" kern="0" cap="none" spc="0" normalizeH="0" baseline="0" noProof="0">
              <a:ln>
                <a:noFill/>
              </a:ln>
              <a:solidFill>
                <a:srgbClr val="000000"/>
              </a:solidFill>
              <a:effectLst/>
              <a:uLnTx/>
              <a:uFillTx/>
              <a:latin typeface="Helvetica Neue"/>
              <a:sym typeface="Helvetica Neue"/>
            </a:endParaRP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Helvetica Neue"/>
                <a:sym typeface="Helvetica Neue"/>
              </a:rPr>
              <a:t>‘This includes raising awareness of the breadth of opportunities for nurses to become involved in research – whoever they are and wherever they work. We will design a framework to enable seamless transition through the stages of a research-related career. This also means increasing opportunities during pre-registration nursing programmes so students can experience the variety of research-related roles available to them throughout their careers.’</a:t>
            </a:r>
          </a:p>
        </p:txBody>
      </p:sp>
      <p:pic>
        <p:nvPicPr>
          <p:cNvPr id="1026" name="Picture 2" descr="Careers Programme | City College Norwich">
            <a:extLst>
              <a:ext uri="{FF2B5EF4-FFF2-40B4-BE49-F238E27FC236}">
                <a16:creationId xmlns:a16="http://schemas.microsoft.com/office/drawing/2014/main" id="{4596FAAF-E227-437E-8614-3486D30D0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53" y="2565929"/>
            <a:ext cx="4859485" cy="219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8228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13</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6" name="TextBox 5">
            <a:extLst>
              <a:ext uri="{FF2B5EF4-FFF2-40B4-BE49-F238E27FC236}">
                <a16:creationId xmlns:a16="http://schemas.microsoft.com/office/drawing/2014/main" id="{2E428B45-5CDB-8C5A-BFD6-EB8B0CB920DB}"/>
              </a:ext>
            </a:extLst>
          </p:cNvPr>
          <p:cNvSpPr txBox="1"/>
          <p:nvPr/>
        </p:nvSpPr>
        <p:spPr>
          <a:xfrm>
            <a:off x="749508" y="1661964"/>
            <a:ext cx="4826833" cy="38718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a:ln>
                  <a:noFill/>
                </a:ln>
                <a:solidFill>
                  <a:srgbClr val="0B0C0C"/>
                </a:solidFill>
                <a:effectLst/>
                <a:uLnTx/>
                <a:uFillTx/>
                <a:latin typeface="GDS Transport"/>
                <a:sym typeface="Helvetica Neue"/>
              </a:rPr>
              <a:t>“This means embedding clinical research at the heart of patient care across the NHS, making participation as easy as possible and ensuring all health and care staff feel empowered to support research”</a:t>
            </a:r>
            <a:endParaRPr kumimoji="0" lang="en-US" sz="3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7" name="Title Text">
            <a:extLst>
              <a:ext uri="{FF2B5EF4-FFF2-40B4-BE49-F238E27FC236}">
                <a16:creationId xmlns:a16="http://schemas.microsoft.com/office/drawing/2014/main" id="{667775C1-01F9-5C32-3F1B-FC3A15D8A1CC}"/>
              </a:ext>
            </a:extLst>
          </p:cNvPr>
          <p:cNvSpPr txBox="1">
            <a:spLocks/>
          </p:cNvSpPr>
          <p:nvPr/>
        </p:nvSpPr>
        <p:spPr>
          <a:xfrm>
            <a:off x="6366933" y="1037922"/>
            <a:ext cx="5409943" cy="2196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866FAC"/>
                </a:solidFill>
                <a:effectLst/>
                <a:uLnTx/>
                <a:uFillTx/>
                <a:latin typeface="GDS Transport"/>
                <a:cs typeface="Arial" panose="020B0604020202020204" pitchFamily="34" charset="0"/>
                <a:sym typeface="Helvetica Neue Medium"/>
              </a:rPr>
              <a:t>Saving and Improving Lives: The Future of UK Clinical Research Delivery</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srgbClr val="866FAC"/>
                </a:solidFill>
                <a:effectLst/>
                <a:uLnTx/>
                <a:uFillTx/>
                <a:latin typeface="GDS Transport"/>
                <a:cs typeface="Arial" panose="020B0604020202020204" pitchFamily="34" charset="0"/>
                <a:sym typeface="Helvetica Neue Medium"/>
              </a:rPr>
              <a:t>-Policy Paper-</a:t>
            </a:r>
          </a:p>
        </p:txBody>
      </p:sp>
      <p:pic>
        <p:nvPicPr>
          <p:cNvPr id="4098" name="Picture 2" descr="Welcome to GOV.UK">
            <a:extLst>
              <a:ext uri="{FF2B5EF4-FFF2-40B4-BE49-F238E27FC236}">
                <a16:creationId xmlns:a16="http://schemas.microsoft.com/office/drawing/2014/main" id="{5B1333C1-BF6E-49FE-B6A6-36F7561CE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862" y="4721601"/>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915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Text">
            <a:extLst>
              <a:ext uri="{FF2B5EF4-FFF2-40B4-BE49-F238E27FC236}">
                <a16:creationId xmlns:a16="http://schemas.microsoft.com/office/drawing/2014/main" id="{B9E81AD4-08A3-4A78-9136-B87392546B24}"/>
              </a:ext>
            </a:extLst>
          </p:cNvPr>
          <p:cNvSpPr txBox="1">
            <a:spLocks/>
          </p:cNvSpPr>
          <p:nvPr/>
        </p:nvSpPr>
        <p:spPr>
          <a:xfrm>
            <a:off x="6378573" y="973599"/>
            <a:ext cx="5060765" cy="2196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rPr>
              <a:t>Director of Nursing NIHR</a:t>
            </a:r>
          </a:p>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rPr>
              <a:t>-Ruth Endacott-</a:t>
            </a:r>
          </a:p>
        </p:txBody>
      </p:sp>
      <p:pic>
        <p:nvPicPr>
          <p:cNvPr id="4" name="Picture 2" descr="Professor Ruth Endacott - Nursing and Midwifery">
            <a:extLst>
              <a:ext uri="{FF2B5EF4-FFF2-40B4-BE49-F238E27FC236}">
                <a16:creationId xmlns:a16="http://schemas.microsoft.com/office/drawing/2014/main" id="{F0CE6B1D-5B34-4FEA-8F4B-F5CABDECA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005" y="3615805"/>
            <a:ext cx="2247900" cy="2028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DC2A6F-A2DE-4413-8B3F-D51E88FCD0EF}"/>
              </a:ext>
            </a:extLst>
          </p:cNvPr>
          <p:cNvSpPr txBox="1"/>
          <p:nvPr/>
        </p:nvSpPr>
        <p:spPr>
          <a:xfrm>
            <a:off x="0" y="993698"/>
            <a:ext cx="6013296" cy="526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000000"/>
                </a:solidFill>
                <a:effectLst/>
                <a:uLnTx/>
                <a:uFillTx/>
                <a:latin typeface="Helvetica Neue"/>
                <a:sym typeface="Helvetica Neue"/>
              </a:rPr>
              <a:t>“</a:t>
            </a:r>
            <a:r>
              <a:rPr kumimoji="0" lang="en-GB" sz="2400" b="1" i="0" u="none" strike="noStrike" kern="0" cap="none" spc="0" normalizeH="0" baseline="0" noProof="0">
                <a:ln>
                  <a:noFill/>
                </a:ln>
                <a:solidFill>
                  <a:srgbClr val="000000"/>
                </a:solidFill>
                <a:effectLst/>
                <a:uLnTx/>
                <a:uFillTx/>
                <a:latin typeface="Helvetica Neue"/>
                <a:sym typeface="Helvetica Neue"/>
              </a:rPr>
              <a:t>We know that being involved in research improves patient outcomes and staff retention. However, not all patients and members of the public are offered opportunities to be involved in research studies. A key goal of the Department of Health and Social Care’s Equality, Diversity and Inclusion Strategy is to ensure people with the greatest health need are supported through research. Hence it is essential nurses know about studies taking place in their area of work and can support people who want to join studies.” </a:t>
            </a:r>
          </a:p>
        </p:txBody>
      </p:sp>
    </p:spTree>
    <p:extLst>
      <p:ext uri="{BB962C8B-B14F-4D97-AF65-F5344CB8AC3E}">
        <p14:creationId xmlns:p14="http://schemas.microsoft.com/office/powerpoint/2010/main" val="4304551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543726" y="525138"/>
            <a:ext cx="7379761" cy="35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sz="3600" dirty="0">
                <a:solidFill>
                  <a:srgbClr val="866FAC"/>
                </a:solidFill>
              </a:rPr>
              <a:t>CNO Strategic Plan for Research</a:t>
            </a:r>
          </a:p>
          <a:p>
            <a:pPr algn="ctr" hangingPunct="1"/>
            <a:r>
              <a:rPr lang="en-GB" sz="3600" dirty="0">
                <a:solidFill>
                  <a:srgbClr val="866FAC"/>
                </a:solidFill>
              </a:rPr>
              <a:t>NHS England</a:t>
            </a:r>
          </a:p>
          <a:p>
            <a:pPr algn="ctr" hangingPunct="1"/>
            <a:endParaRPr lang="en-GB" sz="2800" dirty="0">
              <a:solidFill>
                <a:srgbClr val="866FAC"/>
              </a:solidFill>
            </a:endParaRPr>
          </a:p>
        </p:txBody>
      </p:sp>
      <p:sp>
        <p:nvSpPr>
          <p:cNvPr id="7" name="Title Text">
            <a:extLst>
              <a:ext uri="{FF2B5EF4-FFF2-40B4-BE49-F238E27FC236}">
                <a16:creationId xmlns:a16="http://schemas.microsoft.com/office/drawing/2014/main" id="{0FF2859D-3EF6-4036-81D4-8ABD31EB5314}"/>
              </a:ext>
            </a:extLst>
          </p:cNvPr>
          <p:cNvSpPr txBox="1">
            <a:spLocks/>
          </p:cNvSpPr>
          <p:nvPr/>
        </p:nvSpPr>
        <p:spPr>
          <a:xfrm>
            <a:off x="882316" y="2011662"/>
            <a:ext cx="10894560" cy="2155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742950" indent="-742950" hangingPunct="1">
              <a:buFont typeface="+mj-lt"/>
              <a:buAutoNum type="arabicPeriod"/>
            </a:pPr>
            <a:r>
              <a:rPr lang="en-GB" sz="3600">
                <a:solidFill>
                  <a:schemeClr val="tx1"/>
                </a:solidFill>
              </a:rPr>
              <a:t>Aligning nurse-led research with public need – </a:t>
            </a:r>
            <a:r>
              <a:rPr lang="en-GB" sz="3200" b="0">
                <a:solidFill>
                  <a:schemeClr val="tx1"/>
                </a:solidFill>
              </a:rPr>
              <a:t>so the portfolios of relevant funders reflect the research priorities of patients, carers, service users, residents, the public and our profession</a:t>
            </a:r>
          </a:p>
          <a:p>
            <a:pPr marL="742950" indent="-742950" hangingPunct="1">
              <a:buFont typeface="+mj-lt"/>
              <a:buAutoNum type="arabicPeriod"/>
            </a:pPr>
            <a:endParaRPr lang="en-GB" sz="3200" b="0">
              <a:solidFill>
                <a:schemeClr val="tx1"/>
              </a:solidFill>
            </a:endParaRPr>
          </a:p>
          <a:p>
            <a:pPr algn="ctr" hangingPunct="1"/>
            <a:endParaRPr lang="en-GB" sz="2800">
              <a:solidFill>
                <a:srgbClr val="866FAC"/>
              </a:solidFill>
            </a:endParaRPr>
          </a:p>
        </p:txBody>
      </p:sp>
      <p:pic>
        <p:nvPicPr>
          <p:cNvPr id="5122" name="Picture 2" descr="Survey on patients' and trial participants' voices">
            <a:extLst>
              <a:ext uri="{FF2B5EF4-FFF2-40B4-BE49-F238E27FC236}">
                <a16:creationId xmlns:a16="http://schemas.microsoft.com/office/drawing/2014/main" id="{DA946422-EA85-4D1C-A13C-2437EB2F7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046" y="4167266"/>
            <a:ext cx="3678056" cy="183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0119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16</a:t>
            </a:fld>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543726" y="525138"/>
            <a:ext cx="7379761" cy="3592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a:r>
              <a:rPr lang="en-GB" sz="3600" dirty="0">
                <a:solidFill>
                  <a:srgbClr val="866FAC"/>
                </a:solidFill>
              </a:rPr>
              <a:t>CNO Strategic Plan for Research</a:t>
            </a:r>
          </a:p>
          <a:p>
            <a:pPr algn="ctr" hangingPunct="1"/>
            <a:r>
              <a:rPr lang="en-GB" sz="3600" dirty="0">
                <a:solidFill>
                  <a:srgbClr val="866FAC"/>
                </a:solidFill>
              </a:rPr>
              <a:t>NHS England</a:t>
            </a:r>
          </a:p>
          <a:p>
            <a:pPr algn="ctr" hangingPunct="1"/>
            <a:endParaRPr lang="en-GB" sz="2800" dirty="0">
              <a:solidFill>
                <a:srgbClr val="866FAC"/>
              </a:solidFill>
            </a:endParaRPr>
          </a:p>
        </p:txBody>
      </p:sp>
      <p:sp>
        <p:nvSpPr>
          <p:cNvPr id="7" name="Title Text">
            <a:extLst>
              <a:ext uri="{FF2B5EF4-FFF2-40B4-BE49-F238E27FC236}">
                <a16:creationId xmlns:a16="http://schemas.microsoft.com/office/drawing/2014/main" id="{0FF2859D-3EF6-4036-81D4-8ABD31EB5314}"/>
              </a:ext>
            </a:extLst>
          </p:cNvPr>
          <p:cNvSpPr txBox="1">
            <a:spLocks/>
          </p:cNvSpPr>
          <p:nvPr/>
        </p:nvSpPr>
        <p:spPr>
          <a:xfrm>
            <a:off x="882316" y="2011662"/>
            <a:ext cx="10894560" cy="21556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742950" indent="-742950" hangingPunct="1">
              <a:buFont typeface="+mj-lt"/>
              <a:buAutoNum type="arabicPeriod" startAt="2"/>
            </a:pPr>
            <a:r>
              <a:rPr lang="en-GB" sz="3600">
                <a:solidFill>
                  <a:schemeClr val="tx1"/>
                </a:solidFill>
              </a:rPr>
              <a:t>Releasing nurses’ research potential –             </a:t>
            </a:r>
            <a:r>
              <a:rPr lang="en-GB" sz="3200" b="0">
                <a:solidFill>
                  <a:schemeClr val="tx1"/>
                </a:solidFill>
              </a:rPr>
              <a:t>to create a climate in which nurses are empowered to lead, use, deliver and participate in research as part of their job, and the voice of the profession is valued</a:t>
            </a:r>
          </a:p>
          <a:p>
            <a:pPr marL="742950" indent="-742950" hangingPunct="1">
              <a:buFont typeface="+mj-lt"/>
              <a:buAutoNum type="arabicPeriod" startAt="2"/>
            </a:pPr>
            <a:endParaRPr lang="en-GB" sz="3200" b="0">
              <a:solidFill>
                <a:schemeClr val="tx1"/>
              </a:solidFill>
            </a:endParaRPr>
          </a:p>
          <a:p>
            <a:pPr algn="ctr" hangingPunct="1"/>
            <a:endParaRPr lang="en-GB" sz="2800">
              <a:solidFill>
                <a:srgbClr val="866FAC"/>
              </a:solidFill>
            </a:endParaRPr>
          </a:p>
        </p:txBody>
      </p:sp>
      <p:pic>
        <p:nvPicPr>
          <p:cNvPr id="6146" name="Picture 2" descr="How to Become a Nurse - Step by Step Guide | All Nursing Schools">
            <a:extLst>
              <a:ext uri="{FF2B5EF4-FFF2-40B4-BE49-F238E27FC236}">
                <a16:creationId xmlns:a16="http://schemas.microsoft.com/office/drawing/2014/main" id="{43817724-9E73-4DF0-B702-B503726DB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929" y="4167266"/>
            <a:ext cx="3750204" cy="1953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7491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543726" y="525138"/>
            <a:ext cx="7379761" cy="35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a:r>
              <a:rPr lang="en-GB" sz="3600" dirty="0">
                <a:solidFill>
                  <a:srgbClr val="866FAC"/>
                </a:solidFill>
              </a:rPr>
              <a:t>CNO Strategic Plan for Research</a:t>
            </a:r>
          </a:p>
          <a:p>
            <a:pPr algn="ctr" hangingPunct="1"/>
            <a:r>
              <a:rPr lang="en-GB" sz="3600" dirty="0">
                <a:solidFill>
                  <a:srgbClr val="866FAC"/>
                </a:solidFill>
              </a:rPr>
              <a:t>NHS England</a:t>
            </a:r>
          </a:p>
          <a:p>
            <a:pPr algn="ctr" hangingPunct="1"/>
            <a:endParaRPr lang="en-GB" sz="2800" dirty="0">
              <a:solidFill>
                <a:srgbClr val="866FAC"/>
              </a:solidFill>
            </a:endParaRPr>
          </a:p>
        </p:txBody>
      </p:sp>
      <p:sp>
        <p:nvSpPr>
          <p:cNvPr id="7" name="Title Text">
            <a:extLst>
              <a:ext uri="{FF2B5EF4-FFF2-40B4-BE49-F238E27FC236}">
                <a16:creationId xmlns:a16="http://schemas.microsoft.com/office/drawing/2014/main" id="{0FF2859D-3EF6-4036-81D4-8ABD31EB5314}"/>
              </a:ext>
            </a:extLst>
          </p:cNvPr>
          <p:cNvSpPr txBox="1">
            <a:spLocks/>
          </p:cNvSpPr>
          <p:nvPr/>
        </p:nvSpPr>
        <p:spPr>
          <a:xfrm>
            <a:off x="882316" y="2011662"/>
            <a:ext cx="10894560" cy="2155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742950" indent="-742950" hangingPunct="1">
              <a:buFont typeface="+mj-lt"/>
              <a:buAutoNum type="arabicPeriod" startAt="3"/>
            </a:pPr>
            <a:r>
              <a:rPr lang="en-GB" sz="3600">
                <a:solidFill>
                  <a:schemeClr val="tx1"/>
                </a:solidFill>
              </a:rPr>
              <a:t>Building the best research system –                 </a:t>
            </a:r>
            <a:r>
              <a:rPr lang="en-GB" sz="3200" b="0">
                <a:solidFill>
                  <a:schemeClr val="tx1"/>
                </a:solidFill>
              </a:rPr>
              <a:t>So that England is the best place for nurses to lead, deliver and get involved in cutting-edge research.</a:t>
            </a:r>
          </a:p>
          <a:p>
            <a:pPr marL="742950" indent="-742950" hangingPunct="1">
              <a:buFont typeface="+mj-lt"/>
              <a:buAutoNum type="arabicPeriod" startAt="3"/>
            </a:pPr>
            <a:endParaRPr lang="en-GB" sz="3200" b="0">
              <a:solidFill>
                <a:schemeClr val="tx1"/>
              </a:solidFill>
            </a:endParaRPr>
          </a:p>
          <a:p>
            <a:pPr algn="ctr" hangingPunct="1"/>
            <a:endParaRPr lang="en-GB" sz="2800">
              <a:solidFill>
                <a:srgbClr val="866FAC"/>
              </a:solidFill>
            </a:endParaRPr>
          </a:p>
        </p:txBody>
      </p:sp>
      <p:pic>
        <p:nvPicPr>
          <p:cNvPr id="7170" name="Picture 2" descr="Clinical Trials Day Quiz 2019 - On Medicine">
            <a:extLst>
              <a:ext uri="{FF2B5EF4-FFF2-40B4-BE49-F238E27FC236}">
                <a16:creationId xmlns:a16="http://schemas.microsoft.com/office/drawing/2014/main" id="{35F8BF59-3103-4E15-9611-0BA5DA585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128" y="3806715"/>
            <a:ext cx="5029743" cy="215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6765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18</a:t>
            </a:fld>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543726" y="525138"/>
            <a:ext cx="7379761" cy="3592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a:r>
              <a:rPr lang="en-GB" sz="3600" dirty="0">
                <a:solidFill>
                  <a:srgbClr val="866FAC"/>
                </a:solidFill>
              </a:rPr>
              <a:t>CNO Strategic Plan for Research</a:t>
            </a:r>
          </a:p>
          <a:p>
            <a:pPr algn="ctr" hangingPunct="1"/>
            <a:r>
              <a:rPr lang="en-GB" sz="3600" dirty="0">
                <a:solidFill>
                  <a:srgbClr val="866FAC"/>
                </a:solidFill>
              </a:rPr>
              <a:t>NHS England</a:t>
            </a:r>
          </a:p>
          <a:p>
            <a:pPr algn="ctr" hangingPunct="1"/>
            <a:endParaRPr lang="en-GB" sz="2800" dirty="0">
              <a:solidFill>
                <a:srgbClr val="866FAC"/>
              </a:solidFill>
            </a:endParaRPr>
          </a:p>
        </p:txBody>
      </p:sp>
      <p:sp>
        <p:nvSpPr>
          <p:cNvPr id="7" name="Title Text">
            <a:extLst>
              <a:ext uri="{FF2B5EF4-FFF2-40B4-BE49-F238E27FC236}">
                <a16:creationId xmlns:a16="http://schemas.microsoft.com/office/drawing/2014/main" id="{0FF2859D-3EF6-4036-81D4-8ABD31EB5314}"/>
              </a:ext>
            </a:extLst>
          </p:cNvPr>
          <p:cNvSpPr txBox="1">
            <a:spLocks/>
          </p:cNvSpPr>
          <p:nvPr/>
        </p:nvSpPr>
        <p:spPr>
          <a:xfrm>
            <a:off x="882316" y="2011662"/>
            <a:ext cx="10894560" cy="21556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742950" indent="-742950" hangingPunct="1">
              <a:buFont typeface="+mj-lt"/>
              <a:buAutoNum type="arabicPeriod" startAt="4"/>
            </a:pPr>
            <a:r>
              <a:rPr lang="en-GB" sz="3600">
                <a:solidFill>
                  <a:schemeClr val="tx1"/>
                </a:solidFill>
              </a:rPr>
              <a:t>Developing future nurse leaders of research –                 </a:t>
            </a:r>
            <a:r>
              <a:rPr lang="en-GB" sz="3200" b="0">
                <a:solidFill>
                  <a:schemeClr val="tx1"/>
                </a:solidFill>
              </a:rPr>
              <a:t>to offer rewarding opportunities and sustainable careers that support growth in the number and diversity of nurse leaders of research</a:t>
            </a:r>
          </a:p>
          <a:p>
            <a:pPr algn="ctr" hangingPunct="1"/>
            <a:endParaRPr lang="en-GB" sz="2800">
              <a:solidFill>
                <a:srgbClr val="866FAC"/>
              </a:solidFill>
            </a:endParaRPr>
          </a:p>
        </p:txBody>
      </p:sp>
      <p:pic>
        <p:nvPicPr>
          <p:cNvPr id="8194" name="Picture 2" descr="7 traits of inspirational IT leaders | CIO">
            <a:extLst>
              <a:ext uri="{FF2B5EF4-FFF2-40B4-BE49-F238E27FC236}">
                <a16:creationId xmlns:a16="http://schemas.microsoft.com/office/drawing/2014/main" id="{1EA45E29-DAF3-42A2-82D1-0B5C329FA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007" y="3798008"/>
            <a:ext cx="3467647" cy="2307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508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543726" y="525138"/>
            <a:ext cx="7379761" cy="35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a:r>
              <a:rPr lang="en-GB" sz="3600" dirty="0">
                <a:solidFill>
                  <a:srgbClr val="866FAC"/>
                </a:solidFill>
              </a:rPr>
              <a:t>CNO Strategic Plan for Research</a:t>
            </a:r>
          </a:p>
          <a:p>
            <a:pPr algn="ctr" hangingPunct="1"/>
            <a:r>
              <a:rPr lang="en-GB" sz="3600" dirty="0">
                <a:solidFill>
                  <a:srgbClr val="866FAC"/>
                </a:solidFill>
              </a:rPr>
              <a:t>NHS England</a:t>
            </a:r>
          </a:p>
          <a:p>
            <a:pPr algn="ctr" hangingPunct="1"/>
            <a:endParaRPr lang="en-GB" sz="2800" dirty="0">
              <a:solidFill>
                <a:srgbClr val="866FAC"/>
              </a:solidFill>
            </a:endParaRPr>
          </a:p>
        </p:txBody>
      </p:sp>
      <p:sp>
        <p:nvSpPr>
          <p:cNvPr id="7" name="Title Text">
            <a:extLst>
              <a:ext uri="{FF2B5EF4-FFF2-40B4-BE49-F238E27FC236}">
                <a16:creationId xmlns:a16="http://schemas.microsoft.com/office/drawing/2014/main" id="{0FF2859D-3EF6-4036-81D4-8ABD31EB5314}"/>
              </a:ext>
            </a:extLst>
          </p:cNvPr>
          <p:cNvSpPr txBox="1">
            <a:spLocks/>
          </p:cNvSpPr>
          <p:nvPr/>
        </p:nvSpPr>
        <p:spPr>
          <a:xfrm>
            <a:off x="882316" y="2011662"/>
            <a:ext cx="10894560" cy="2155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742950" indent="-742950" hangingPunct="1">
              <a:buFont typeface="+mj-lt"/>
              <a:buAutoNum type="arabicPeriod" startAt="5"/>
            </a:pPr>
            <a:r>
              <a:rPr lang="en-GB" sz="3600">
                <a:solidFill>
                  <a:schemeClr val="tx1"/>
                </a:solidFill>
              </a:rPr>
              <a:t>Digitally-enabled nurse-led research –                 </a:t>
            </a:r>
            <a:r>
              <a:rPr lang="en-GB" sz="3200" b="0">
                <a:solidFill>
                  <a:schemeClr val="tx1"/>
                </a:solidFill>
              </a:rPr>
              <a:t>to create a digitally-enabled practice environment for nursing that supports research and delivers better outcomes for the public.</a:t>
            </a:r>
          </a:p>
          <a:p>
            <a:pPr algn="ctr" hangingPunct="1"/>
            <a:endParaRPr lang="en-GB" sz="2800">
              <a:solidFill>
                <a:srgbClr val="866FAC"/>
              </a:solidFill>
            </a:endParaRPr>
          </a:p>
        </p:txBody>
      </p:sp>
      <p:pic>
        <p:nvPicPr>
          <p:cNvPr id="9218" name="Picture 2" descr="Five reasons why digital transformation is essential for business growth |  IT PRO">
            <a:extLst>
              <a:ext uri="{FF2B5EF4-FFF2-40B4-BE49-F238E27FC236}">
                <a16:creationId xmlns:a16="http://schemas.microsoft.com/office/drawing/2014/main" id="{3C0A3729-9E13-4413-9D5B-351D91321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1696" y="4128874"/>
            <a:ext cx="3648607" cy="205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95691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7" name="Title Text">
            <a:extLst>
              <a:ext uri="{FF2B5EF4-FFF2-40B4-BE49-F238E27FC236}">
                <a16:creationId xmlns:a16="http://schemas.microsoft.com/office/drawing/2014/main" id="{667775C1-01F9-5C32-3F1B-FC3A15D8A1CC}"/>
              </a:ext>
            </a:extLst>
          </p:cNvPr>
          <p:cNvSpPr txBox="1">
            <a:spLocks/>
          </p:cNvSpPr>
          <p:nvPr/>
        </p:nvSpPr>
        <p:spPr>
          <a:xfrm>
            <a:off x="518318" y="1533488"/>
            <a:ext cx="5060765" cy="219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866FAC"/>
                </a:solidFill>
                <a:effectLst/>
                <a:uLnTx/>
                <a:uFillTx/>
                <a:latin typeface="Arial" panose="020B0604020202020204" pitchFamily="34" charset="0"/>
                <a:cs typeface="Arial" panose="020B0604020202020204" pitchFamily="34" charset="0"/>
                <a:sym typeface="Helvetica Neue Medium"/>
              </a:rPr>
              <a:t>Contents</a:t>
            </a:r>
            <a:endParaRPr kumimoji="0" lang="en-GB" sz="3600" b="1" i="0" u="none" strike="noStrike" kern="0" cap="none" spc="0" normalizeH="0" baseline="0" noProof="0" dirty="0">
              <a:ln>
                <a:noFill/>
              </a:ln>
              <a:solidFill>
                <a:srgbClr val="FFFFFF"/>
              </a:solidFill>
              <a:effectLst/>
              <a:uLnTx/>
              <a:uFillTx/>
              <a:latin typeface="Arial"/>
              <a:cs typeface="Arial"/>
              <a:sym typeface="Helvetica Neue Medium"/>
            </a:endParaRPr>
          </a:p>
        </p:txBody>
      </p:sp>
      <p:sp>
        <p:nvSpPr>
          <p:cNvPr id="8" name="TextBox 7">
            <a:extLst>
              <a:ext uri="{FF2B5EF4-FFF2-40B4-BE49-F238E27FC236}">
                <a16:creationId xmlns:a16="http://schemas.microsoft.com/office/drawing/2014/main" id="{7B990994-0863-44A2-980B-EC68A537C5A9}"/>
              </a:ext>
            </a:extLst>
          </p:cNvPr>
          <p:cNvSpPr txBox="1"/>
          <p:nvPr/>
        </p:nvSpPr>
        <p:spPr>
          <a:xfrm>
            <a:off x="5528475" y="959093"/>
            <a:ext cx="6248401" cy="49398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42950" marR="0" lvl="0" indent="-742950" algn="ctr" defTabSz="412750" rtl="0" eaLnBrk="1" fontAlgn="auto" latinLnBrk="0" hangingPunct="0">
              <a:lnSpc>
                <a:spcPct val="100000"/>
              </a:lnSpc>
              <a:spcBef>
                <a:spcPts val="0"/>
              </a:spcBef>
              <a:spcAft>
                <a:spcPts val="0"/>
              </a:spcAft>
              <a:buClrTx/>
              <a:buSzTx/>
              <a:buFont typeface="+mj-lt"/>
              <a:buAutoNum type="arabicPeriod"/>
              <a:tabLst/>
              <a:defRPr/>
            </a:pPr>
            <a:r>
              <a:rPr kumimoji="0" lang="en-GB" sz="3500" b="1" i="0" u="none" strike="noStrike" kern="0" cap="none" spc="0" normalizeH="0" baseline="0" noProof="0" dirty="0">
                <a:ln>
                  <a:noFill/>
                </a:ln>
                <a:solidFill>
                  <a:srgbClr val="000000"/>
                </a:solidFill>
                <a:effectLst/>
                <a:uLnTx/>
                <a:uFillTx/>
                <a:latin typeface="Helvetica Neue"/>
                <a:sym typeface="Helvetica Neue"/>
              </a:rPr>
              <a:t>Why is research important?</a:t>
            </a:r>
          </a:p>
          <a:p>
            <a:pPr marL="742950" marR="0" lvl="0" indent="-742950" algn="ctr" defTabSz="412750" rtl="0" eaLnBrk="1" fontAlgn="auto" latinLnBrk="0" hangingPunct="0">
              <a:lnSpc>
                <a:spcPct val="100000"/>
              </a:lnSpc>
              <a:spcBef>
                <a:spcPts val="0"/>
              </a:spcBef>
              <a:spcAft>
                <a:spcPts val="0"/>
              </a:spcAft>
              <a:buClrTx/>
              <a:buSzTx/>
              <a:buFont typeface="+mj-lt"/>
              <a:buAutoNum type="arabicPeriod"/>
              <a:tabLst/>
              <a:defRPr/>
            </a:pPr>
            <a:r>
              <a:rPr lang="en-GB" sz="3500" b="1" kern="0" dirty="0">
                <a:solidFill>
                  <a:srgbClr val="000000"/>
                </a:solidFill>
                <a:latin typeface="Helvetica Neue"/>
                <a:sym typeface="Helvetica Neue"/>
              </a:rPr>
              <a:t>How is the culture of nurses in research changing?</a:t>
            </a:r>
          </a:p>
          <a:p>
            <a:pPr marL="742950" marR="0" lvl="0" indent="-742950" algn="ctr" defTabSz="412750" rtl="0" eaLnBrk="1" fontAlgn="auto" latinLnBrk="0" hangingPunct="0">
              <a:lnSpc>
                <a:spcPct val="100000"/>
              </a:lnSpc>
              <a:spcBef>
                <a:spcPts val="0"/>
              </a:spcBef>
              <a:spcAft>
                <a:spcPts val="0"/>
              </a:spcAft>
              <a:buClrTx/>
              <a:buSzTx/>
              <a:buFont typeface="+mj-lt"/>
              <a:buAutoNum type="arabicPeriod"/>
              <a:tabLst/>
              <a:defRPr/>
            </a:pPr>
            <a:r>
              <a:rPr kumimoji="0" lang="en-GB" sz="3500" b="1" i="0" u="none" strike="noStrike" kern="0" cap="none" spc="0" normalizeH="0" baseline="0" noProof="0" dirty="0">
                <a:ln>
                  <a:noFill/>
                </a:ln>
                <a:solidFill>
                  <a:srgbClr val="000000"/>
                </a:solidFill>
                <a:effectLst/>
                <a:uLnTx/>
                <a:uFillTx/>
                <a:latin typeface="Helvetica Neue"/>
                <a:sym typeface="Helvetica Neue"/>
              </a:rPr>
              <a:t>How are LYPFT developing research opportunities for students?</a:t>
            </a:r>
          </a:p>
        </p:txBody>
      </p:sp>
      <p:pic>
        <p:nvPicPr>
          <p:cNvPr id="6" name="Picture 2" descr="Nursing Research Paper Writing Tips for Nursing Professionals">
            <a:extLst>
              <a:ext uri="{FF2B5EF4-FFF2-40B4-BE49-F238E27FC236}">
                <a16:creationId xmlns:a16="http://schemas.microsoft.com/office/drawing/2014/main" id="{41C0E4B1-3A26-43BC-BFC7-06934067E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10" y="2463543"/>
            <a:ext cx="4124219" cy="253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73767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622BF0C4-A1F2-439D-BF40-637DB5A84BBB}"/>
              </a:ext>
            </a:extLst>
          </p:cNvPr>
          <p:cNvSpPr txBox="1">
            <a:spLocks/>
          </p:cNvSpPr>
          <p:nvPr/>
        </p:nvSpPr>
        <p:spPr>
          <a:xfrm>
            <a:off x="6867298" y="2330523"/>
            <a:ext cx="5060765" cy="219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sz="4800" dirty="0">
                <a:solidFill>
                  <a:srgbClr val="866FAC"/>
                </a:solidFill>
              </a:rPr>
              <a:t>LYPFT’s current plan for nursing students</a:t>
            </a:r>
          </a:p>
        </p:txBody>
      </p:sp>
      <p:sp>
        <p:nvSpPr>
          <p:cNvPr id="3" name="TextBox 2">
            <a:extLst>
              <a:ext uri="{FF2B5EF4-FFF2-40B4-BE49-F238E27FC236}">
                <a16:creationId xmlns:a16="http://schemas.microsoft.com/office/drawing/2014/main" id="{0109F10B-B9FE-4BCA-B30E-AFBDACAE8532}"/>
              </a:ext>
            </a:extLst>
          </p:cNvPr>
          <p:cNvSpPr txBox="1"/>
          <p:nvPr/>
        </p:nvSpPr>
        <p:spPr>
          <a:xfrm>
            <a:off x="321733" y="1749459"/>
            <a:ext cx="5774267" cy="38718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algn="l" defTabSz="825500"/>
            <a:endParaRPr lang="en-US" sz="2400" b="0" dirty="0">
              <a:solidFill>
                <a:schemeClr val="bg1"/>
              </a:solidFill>
              <a:latin typeface="Arial" panose="020B0604020202020204" pitchFamily="34" charset="0"/>
              <a:cs typeface="Arial" panose="020B0604020202020204" pitchFamily="34" charset="0"/>
            </a:endParaRPr>
          </a:p>
        </p:txBody>
      </p:sp>
      <p:pic>
        <p:nvPicPr>
          <p:cNvPr id="5" name="Picture 2" descr="59,655 Nursing Research Stock Photos, Pictures &amp; Royalty-Free Images -  iStock">
            <a:extLst>
              <a:ext uri="{FF2B5EF4-FFF2-40B4-BE49-F238E27FC236}">
                <a16:creationId xmlns:a16="http://schemas.microsoft.com/office/drawing/2014/main" id="{A336942B-FAB5-4E22-B78D-B61CD7E8F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686" y="1887021"/>
            <a:ext cx="4634359" cy="308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0283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Text">
            <a:extLst>
              <a:ext uri="{FF2B5EF4-FFF2-40B4-BE49-F238E27FC236}">
                <a16:creationId xmlns:a16="http://schemas.microsoft.com/office/drawing/2014/main" id="{622BF0C4-A1F2-439D-BF40-637DB5A84BBB}"/>
              </a:ext>
            </a:extLst>
          </p:cNvPr>
          <p:cNvSpPr txBox="1">
            <a:spLocks/>
          </p:cNvSpPr>
          <p:nvPr/>
        </p:nvSpPr>
        <p:spPr>
          <a:xfrm>
            <a:off x="6657478" y="933260"/>
            <a:ext cx="5060765" cy="21969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sz="4800" dirty="0">
                <a:solidFill>
                  <a:srgbClr val="866FAC"/>
                </a:solidFill>
              </a:rPr>
              <a:t>Research Activities Programme</a:t>
            </a:r>
          </a:p>
        </p:txBody>
      </p:sp>
      <p:sp>
        <p:nvSpPr>
          <p:cNvPr id="3" name="TextBox 2">
            <a:extLst>
              <a:ext uri="{FF2B5EF4-FFF2-40B4-BE49-F238E27FC236}">
                <a16:creationId xmlns:a16="http://schemas.microsoft.com/office/drawing/2014/main" id="{0109F10B-B9FE-4BCA-B30E-AFBDACAE8532}"/>
              </a:ext>
            </a:extLst>
          </p:cNvPr>
          <p:cNvSpPr txBox="1"/>
          <p:nvPr/>
        </p:nvSpPr>
        <p:spPr>
          <a:xfrm>
            <a:off x="321733" y="1493072"/>
            <a:ext cx="5774267" cy="38718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algn="l" defTabSz="825500"/>
            <a:r>
              <a:rPr lang="en-US" sz="2400" b="0" dirty="0">
                <a:solidFill>
                  <a:schemeClr val="bg1"/>
                </a:solidFill>
                <a:latin typeface="Arial" panose="020B0604020202020204" pitchFamily="34" charset="0"/>
                <a:cs typeface="Arial" panose="020B0604020202020204" pitchFamily="34" charset="0"/>
              </a:rPr>
              <a:t>Enabling students to get first-hand experience of embedding research into clinical practice by conducting research activities whilst on clinical placement</a:t>
            </a:r>
          </a:p>
          <a:p>
            <a:pPr algn="l" defTabSz="825500"/>
            <a:br>
              <a:rPr lang="en-US" sz="2400" b="0" dirty="0">
                <a:solidFill>
                  <a:schemeClr val="bg1"/>
                </a:solidFill>
                <a:latin typeface="Arial" panose="020B0604020202020204" pitchFamily="34" charset="0"/>
                <a:cs typeface="Arial" panose="020B0604020202020204" pitchFamily="34" charset="0"/>
              </a:rPr>
            </a:br>
            <a:r>
              <a:rPr lang="en-US" sz="2400" b="0" dirty="0">
                <a:solidFill>
                  <a:schemeClr val="bg1"/>
                </a:solidFill>
                <a:latin typeface="Arial" panose="020B0604020202020204" pitchFamily="34" charset="0"/>
                <a:cs typeface="Arial" panose="020B0604020202020204" pitchFamily="34" charset="0"/>
              </a:rPr>
              <a:t>Builds students research skills and capabilities whilst still in university</a:t>
            </a:r>
          </a:p>
          <a:p>
            <a:pPr algn="l" defTabSz="825500"/>
            <a:endParaRPr lang="en-US" sz="2400" b="0" dirty="0">
              <a:solidFill>
                <a:schemeClr val="bg1"/>
              </a:solidFill>
              <a:latin typeface="Arial" panose="020B0604020202020204" pitchFamily="34" charset="0"/>
              <a:cs typeface="Arial" panose="020B0604020202020204" pitchFamily="34" charset="0"/>
            </a:endParaRPr>
          </a:p>
          <a:p>
            <a:pPr algn="l" defTabSz="825500"/>
            <a:r>
              <a:rPr lang="en-US" sz="2400" b="0" dirty="0">
                <a:solidFill>
                  <a:schemeClr val="bg1"/>
                </a:solidFill>
                <a:latin typeface="Arial" panose="020B0604020202020204" pitchFamily="34" charset="0"/>
                <a:cs typeface="Arial" panose="020B0604020202020204" pitchFamily="34" charset="0"/>
              </a:rPr>
              <a:t>Develops students CV, adds diversity to their bank of skills and adheres to the current NHS research and nursing strategies</a:t>
            </a:r>
          </a:p>
        </p:txBody>
      </p:sp>
      <p:pic>
        <p:nvPicPr>
          <p:cNvPr id="4" name="Picture 2" descr="How to do a Research Project: 6 Steps | Top Universities">
            <a:extLst>
              <a:ext uri="{FF2B5EF4-FFF2-40B4-BE49-F238E27FC236}">
                <a16:creationId xmlns:a16="http://schemas.microsoft.com/office/drawing/2014/main" id="{ABA16716-8652-4D6B-837A-99D113D26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8241" y="3428999"/>
            <a:ext cx="4179241" cy="193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34406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A1C3D1"/>
            </a:gs>
            <a:gs pos="100000">
              <a:srgbClr val="ED3DA3"/>
            </a:gs>
          </a:gsLst>
          <a:lin ang="12199356" scaled="0"/>
        </a:grad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A1FEA775-F627-9C41-A133-A2C42EBE4EC2}"/>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22</a:t>
            </a:fld>
            <a:endPar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endParaRPr>
          </a:p>
        </p:txBody>
      </p:sp>
      <p:pic>
        <p:nvPicPr>
          <p:cNvPr id="10" name="Picture 9">
            <a:extLst>
              <a:ext uri="{FF2B5EF4-FFF2-40B4-BE49-F238E27FC236}">
                <a16:creationId xmlns:a16="http://schemas.microsoft.com/office/drawing/2014/main" id="{DD3BF6B1-5946-6067-2D50-3BB104CA648A}"/>
              </a:ext>
            </a:extLst>
          </p:cNvPr>
          <p:cNvPicPr>
            <a:picLocks noChangeAspect="1"/>
          </p:cNvPicPr>
          <p:nvPr/>
        </p:nvPicPr>
        <p:blipFill>
          <a:blip r:embed="rId3">
            <a:lum bright="100000" contrast="100000"/>
            <a:alphaModFix amt="20000"/>
          </a:blip>
          <a:stretch>
            <a:fillRect/>
          </a:stretch>
        </p:blipFill>
        <p:spPr>
          <a:xfrm>
            <a:off x="5738647" y="99808"/>
            <a:ext cx="6851651" cy="6966804"/>
          </a:xfrm>
          <a:prstGeom prst="rect">
            <a:avLst/>
          </a:prstGeom>
        </p:spPr>
      </p:pic>
      <p:sp>
        <p:nvSpPr>
          <p:cNvPr id="7" name="Title Text">
            <a:extLst>
              <a:ext uri="{FF2B5EF4-FFF2-40B4-BE49-F238E27FC236}">
                <a16:creationId xmlns:a16="http://schemas.microsoft.com/office/drawing/2014/main" id="{594905CE-88E6-4D73-ABAA-3459D1769CFC}"/>
              </a:ext>
            </a:extLst>
          </p:cNvPr>
          <p:cNvSpPr txBox="1">
            <a:spLocks/>
          </p:cNvSpPr>
          <p:nvPr/>
        </p:nvSpPr>
        <p:spPr>
          <a:xfrm>
            <a:off x="2543726" y="525138"/>
            <a:ext cx="8004531" cy="3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a:ln>
                  <a:noFill/>
                </a:ln>
                <a:solidFill>
                  <a:srgbClr val="FFFFFF"/>
                </a:solidFill>
                <a:effectLst/>
                <a:uLnTx/>
                <a:uFillTx/>
                <a:latin typeface="Arial"/>
                <a:cs typeface="Arial"/>
                <a:sym typeface="Helvetica Neue Medium"/>
              </a:rPr>
              <a:t>Opportunities we can offer students</a:t>
            </a: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866FAC"/>
              </a:solidFill>
              <a:effectLst/>
              <a:uLnTx/>
              <a:uFillTx/>
              <a:latin typeface="Arial" panose="020B0604020202020204" pitchFamily="34" charset="0"/>
              <a:cs typeface="Arial" panose="020B0604020202020204" pitchFamily="34" charset="0"/>
              <a:sym typeface="Helvetica Neue Medium"/>
            </a:endParaRPr>
          </a:p>
        </p:txBody>
      </p:sp>
      <p:sp>
        <p:nvSpPr>
          <p:cNvPr id="6" name="Title Text">
            <a:extLst>
              <a:ext uri="{FF2B5EF4-FFF2-40B4-BE49-F238E27FC236}">
                <a16:creationId xmlns:a16="http://schemas.microsoft.com/office/drawing/2014/main" id="{52973AF8-7BFF-46F2-8887-2F330D544193}"/>
              </a:ext>
            </a:extLst>
          </p:cNvPr>
          <p:cNvSpPr txBox="1">
            <a:spLocks/>
          </p:cNvSpPr>
          <p:nvPr/>
        </p:nvSpPr>
        <p:spPr>
          <a:xfrm>
            <a:off x="648720" y="1770008"/>
            <a:ext cx="10894560" cy="21556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hangingPunct="1"/>
            <a:r>
              <a:rPr lang="en-GB" sz="2800" dirty="0"/>
              <a:t>Note: all of our opportunities for involvement can be embedded into current placements </a:t>
            </a:r>
            <a:r>
              <a:rPr lang="en-GB" sz="2800" u="sng" dirty="0"/>
              <a:t>NOT IN ADDITION TO</a:t>
            </a:r>
          </a:p>
          <a:p>
            <a:pPr marL="514350" indent="-514350" hangingPunct="1">
              <a:buAutoNum type="arabicPeriod"/>
            </a:pPr>
            <a:r>
              <a:rPr lang="en-GB" sz="2800" dirty="0"/>
              <a:t>Receive training in NHS clinical research, with some courses offering nationally accredited qualifications</a:t>
            </a:r>
          </a:p>
          <a:p>
            <a:pPr marL="514350" indent="-514350" hangingPunct="1">
              <a:buAutoNum type="arabicPeriod"/>
            </a:pPr>
            <a:r>
              <a:rPr lang="en-GB" sz="2800" dirty="0"/>
              <a:t>Learning about studies LYPFT currently run and advocating/recruiting/delivering that research </a:t>
            </a:r>
          </a:p>
          <a:p>
            <a:pPr marL="514350" indent="-514350" hangingPunct="1">
              <a:buAutoNum type="arabicPeriod"/>
            </a:pPr>
            <a:r>
              <a:rPr lang="en-GB" sz="2800" dirty="0"/>
              <a:t>Attending bespoke research meetings to learn about the diverse aspects involved in NHS clinical research</a:t>
            </a:r>
          </a:p>
          <a:p>
            <a:pPr marL="514350" indent="-514350" hangingPunct="1">
              <a:buAutoNum type="arabicPeriod"/>
            </a:pPr>
            <a:r>
              <a:rPr lang="en-GB" sz="2800" dirty="0"/>
              <a:t>Helping the research team identify gaps in practice, develop research in the trust, and deliver research presentations</a:t>
            </a:r>
          </a:p>
          <a:p>
            <a:pPr marL="514350" indent="-514350" hangingPunct="1">
              <a:buAutoNum type="arabicPeriod"/>
            </a:pPr>
            <a:endParaRPr lang="en-GB" sz="2800" dirty="0">
              <a:solidFill>
                <a:schemeClr val="tx1"/>
              </a:solidFill>
            </a:endParaRPr>
          </a:p>
          <a:p>
            <a:pPr marL="514350" indent="-514350" algn="ctr" hangingPunct="1">
              <a:buAutoNum type="arabicPeriod"/>
            </a:pPr>
            <a:endParaRPr lang="en-GB" sz="2800" dirty="0">
              <a:solidFill>
                <a:schemeClr val="tx1"/>
              </a:solidFill>
            </a:endParaRPr>
          </a:p>
        </p:txBody>
      </p:sp>
    </p:spTree>
    <p:extLst>
      <p:ext uri="{BB962C8B-B14F-4D97-AF65-F5344CB8AC3E}">
        <p14:creationId xmlns:p14="http://schemas.microsoft.com/office/powerpoint/2010/main" val="99726163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A1C3D1"/>
            </a:gs>
            <a:gs pos="100000">
              <a:srgbClr val="ED3DA3"/>
            </a:gs>
          </a:gsLst>
          <a:lin ang="12199356" scaled="0"/>
        </a:grad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A1FEA775-F627-9C41-A133-A2C42EBE4EC2}"/>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23</a:t>
            </a:fld>
            <a:endPar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endParaRPr>
          </a:p>
        </p:txBody>
      </p:sp>
      <p:pic>
        <p:nvPicPr>
          <p:cNvPr id="10" name="Picture 9">
            <a:extLst>
              <a:ext uri="{FF2B5EF4-FFF2-40B4-BE49-F238E27FC236}">
                <a16:creationId xmlns:a16="http://schemas.microsoft.com/office/drawing/2014/main" id="{DD3BF6B1-5946-6067-2D50-3BB104CA648A}"/>
              </a:ext>
            </a:extLst>
          </p:cNvPr>
          <p:cNvPicPr>
            <a:picLocks noChangeAspect="1"/>
          </p:cNvPicPr>
          <p:nvPr/>
        </p:nvPicPr>
        <p:blipFill>
          <a:blip r:embed="rId3">
            <a:lum bright="100000" contrast="100000"/>
            <a:alphaModFix amt="20000"/>
          </a:blip>
          <a:stretch>
            <a:fillRect/>
          </a:stretch>
        </p:blipFill>
        <p:spPr>
          <a:xfrm>
            <a:off x="5738647" y="99808"/>
            <a:ext cx="6851651" cy="6966804"/>
          </a:xfrm>
          <a:prstGeom prst="rect">
            <a:avLst/>
          </a:prstGeom>
        </p:spPr>
      </p:pic>
      <p:sp>
        <p:nvSpPr>
          <p:cNvPr id="7" name="Title Text">
            <a:extLst>
              <a:ext uri="{FF2B5EF4-FFF2-40B4-BE49-F238E27FC236}">
                <a16:creationId xmlns:a16="http://schemas.microsoft.com/office/drawing/2014/main" id="{594905CE-88E6-4D73-ABAA-3459D1769CFC}"/>
              </a:ext>
            </a:extLst>
          </p:cNvPr>
          <p:cNvSpPr txBox="1">
            <a:spLocks/>
          </p:cNvSpPr>
          <p:nvPr/>
        </p:nvSpPr>
        <p:spPr>
          <a:xfrm>
            <a:off x="2543726" y="525138"/>
            <a:ext cx="8004531" cy="3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en-GB" sz="3600" kern="0" dirty="0">
                <a:solidFill>
                  <a:srgbClr val="FFFFFF"/>
                </a:solidFill>
                <a:latin typeface="Arial"/>
                <a:cs typeface="Arial"/>
              </a:rPr>
              <a:t>Good Clinical Practice training</a:t>
            </a:r>
            <a:endParaRPr kumimoji="0" lang="en-GB" sz="3600" b="1" i="0" u="none" strike="noStrike" kern="0" cap="none" spc="0" normalizeH="0" baseline="0" noProof="0" dirty="0">
              <a:ln>
                <a:noFill/>
              </a:ln>
              <a:solidFill>
                <a:srgbClr val="FFFFFF"/>
              </a:solidFill>
              <a:effectLst/>
              <a:uLnTx/>
              <a:uFillTx/>
              <a:latin typeface="Arial"/>
              <a:cs typeface="Arial"/>
              <a:sym typeface="Helvetica Neue Medium"/>
            </a:endParaRP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866FAC"/>
              </a:solidFill>
              <a:effectLst/>
              <a:uLnTx/>
              <a:uFillTx/>
              <a:latin typeface="Arial" panose="020B0604020202020204" pitchFamily="34" charset="0"/>
              <a:cs typeface="Arial" panose="020B0604020202020204" pitchFamily="34" charset="0"/>
              <a:sym typeface="Helvetica Neue Medium"/>
            </a:endParaRPr>
          </a:p>
        </p:txBody>
      </p:sp>
      <p:sp>
        <p:nvSpPr>
          <p:cNvPr id="8" name="Title Text">
            <a:extLst>
              <a:ext uri="{FF2B5EF4-FFF2-40B4-BE49-F238E27FC236}">
                <a16:creationId xmlns:a16="http://schemas.microsoft.com/office/drawing/2014/main" id="{DF73900E-B958-44ED-92DF-0D1B4E7E4E08}"/>
              </a:ext>
            </a:extLst>
          </p:cNvPr>
          <p:cNvSpPr txBox="1">
            <a:spLocks/>
          </p:cNvSpPr>
          <p:nvPr/>
        </p:nvSpPr>
        <p:spPr>
          <a:xfrm>
            <a:off x="648720" y="1454764"/>
            <a:ext cx="10894560" cy="45628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285750" indent="-285750">
              <a:spcBef>
                <a:spcPts val="600"/>
              </a:spcBef>
              <a:buFont typeface="Arial" panose="020B0604020202020204" pitchFamily="34" charset="0"/>
              <a:buChar char="•"/>
            </a:pPr>
            <a:r>
              <a:rPr lang="en-GB" altLang="en-US" sz="2400" dirty="0"/>
              <a:t>Good Clinical Practice (GCP) is the international ethical, scientific and practical standard to which all clinical research is conducted.</a:t>
            </a:r>
          </a:p>
          <a:p>
            <a:pPr marL="285750" indent="-285750">
              <a:spcBef>
                <a:spcPts val="600"/>
              </a:spcBef>
              <a:buFont typeface="Arial" panose="020B0604020202020204" pitchFamily="34" charset="0"/>
              <a:buChar char="•"/>
            </a:pPr>
            <a:r>
              <a:rPr lang="en-GB" altLang="en-US" sz="2400" dirty="0"/>
              <a:t>Compliance with GCP assures patients and the public that the rights, safety and wellbeing of people taking part in studies are protected and that research data is reliable.</a:t>
            </a:r>
          </a:p>
          <a:p>
            <a:pPr marL="285750" indent="-285750">
              <a:spcBef>
                <a:spcPts val="600"/>
              </a:spcBef>
              <a:buFont typeface="Arial" panose="020B0604020202020204" pitchFamily="34" charset="0"/>
              <a:buChar char="•"/>
            </a:pPr>
            <a:r>
              <a:rPr lang="en-GB" altLang="en-US" sz="2400" dirty="0"/>
              <a:t>Online course taking approximately 4 hours to complete and progress can be saved</a:t>
            </a:r>
          </a:p>
          <a:p>
            <a:pPr marL="285750" indent="-285750">
              <a:spcBef>
                <a:spcPts val="600"/>
              </a:spcBef>
              <a:buFont typeface="Arial" panose="020B0604020202020204" pitchFamily="34" charset="0"/>
              <a:buChar char="•"/>
            </a:pPr>
            <a:r>
              <a:rPr lang="en-GB" altLang="en-US" sz="2400" dirty="0"/>
              <a:t>Required of all professionals who are directly involved with taking informed consent from patients or running a research project within the NHS</a:t>
            </a:r>
          </a:p>
          <a:p>
            <a:pPr marL="285750" indent="-285750">
              <a:spcBef>
                <a:spcPts val="600"/>
              </a:spcBef>
              <a:buFont typeface="Arial" panose="020B0604020202020204" pitchFamily="34" charset="0"/>
              <a:buChar char="•"/>
            </a:pPr>
            <a:r>
              <a:rPr lang="en-GB" altLang="en-US" sz="2400" dirty="0"/>
              <a:t>Counts towards nursing revalidation and continuing professional development</a:t>
            </a:r>
          </a:p>
          <a:p>
            <a:pPr hangingPunct="1"/>
            <a:endParaRPr lang="en-GB" sz="2800" dirty="0">
              <a:solidFill>
                <a:schemeClr val="tx1"/>
              </a:solidFill>
            </a:endParaRPr>
          </a:p>
          <a:p>
            <a:pPr marL="514350" indent="-514350" algn="ctr" hangingPunct="1">
              <a:buAutoNum type="arabicPeriod"/>
            </a:pPr>
            <a:endParaRPr lang="en-GB" sz="2800" dirty="0">
              <a:solidFill>
                <a:schemeClr val="tx1"/>
              </a:solidFill>
            </a:endParaRPr>
          </a:p>
        </p:txBody>
      </p:sp>
    </p:spTree>
    <p:extLst>
      <p:ext uri="{BB962C8B-B14F-4D97-AF65-F5344CB8AC3E}">
        <p14:creationId xmlns:p14="http://schemas.microsoft.com/office/powerpoint/2010/main" val="24114810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A1C3D1"/>
            </a:gs>
            <a:gs pos="100000">
              <a:srgbClr val="ED3DA3"/>
            </a:gs>
          </a:gsLst>
          <a:lin ang="12199356" scaled="0"/>
        </a:grad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A1FEA775-F627-9C41-A133-A2C42EBE4EC2}"/>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24</a:t>
            </a:fld>
            <a:endPar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endParaRPr>
          </a:p>
        </p:txBody>
      </p:sp>
      <p:pic>
        <p:nvPicPr>
          <p:cNvPr id="10" name="Picture 9">
            <a:extLst>
              <a:ext uri="{FF2B5EF4-FFF2-40B4-BE49-F238E27FC236}">
                <a16:creationId xmlns:a16="http://schemas.microsoft.com/office/drawing/2014/main" id="{DD3BF6B1-5946-6067-2D50-3BB104CA648A}"/>
              </a:ext>
            </a:extLst>
          </p:cNvPr>
          <p:cNvPicPr>
            <a:picLocks noChangeAspect="1"/>
          </p:cNvPicPr>
          <p:nvPr/>
        </p:nvPicPr>
        <p:blipFill>
          <a:blip r:embed="rId3">
            <a:lum bright="100000" contrast="100000"/>
            <a:alphaModFix amt="20000"/>
          </a:blip>
          <a:stretch>
            <a:fillRect/>
          </a:stretch>
        </p:blipFill>
        <p:spPr>
          <a:xfrm>
            <a:off x="5738647" y="99808"/>
            <a:ext cx="6851651" cy="6966804"/>
          </a:xfrm>
          <a:prstGeom prst="rect">
            <a:avLst/>
          </a:prstGeom>
        </p:spPr>
      </p:pic>
      <p:sp>
        <p:nvSpPr>
          <p:cNvPr id="7" name="Title Text">
            <a:extLst>
              <a:ext uri="{FF2B5EF4-FFF2-40B4-BE49-F238E27FC236}">
                <a16:creationId xmlns:a16="http://schemas.microsoft.com/office/drawing/2014/main" id="{594905CE-88E6-4D73-ABAA-3459D1769CFC}"/>
              </a:ext>
            </a:extLst>
          </p:cNvPr>
          <p:cNvSpPr txBox="1">
            <a:spLocks/>
          </p:cNvSpPr>
          <p:nvPr/>
        </p:nvSpPr>
        <p:spPr>
          <a:xfrm>
            <a:off x="2543726" y="525138"/>
            <a:ext cx="8004531" cy="340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en-GB" sz="3600" kern="0" dirty="0">
                <a:solidFill>
                  <a:srgbClr val="FFFFFF"/>
                </a:solidFill>
                <a:latin typeface="Arial"/>
                <a:cs typeface="Arial"/>
              </a:rPr>
              <a:t>Study Involvement</a:t>
            </a:r>
            <a:endParaRPr kumimoji="0" lang="en-GB" sz="3600" b="1" i="0" u="none" strike="noStrike" kern="0" cap="none" spc="0" normalizeH="0" baseline="0" noProof="0" dirty="0">
              <a:ln>
                <a:noFill/>
              </a:ln>
              <a:solidFill>
                <a:srgbClr val="FFFFFF"/>
              </a:solidFill>
              <a:effectLst/>
              <a:uLnTx/>
              <a:uFillTx/>
              <a:latin typeface="Arial"/>
              <a:cs typeface="Arial"/>
              <a:sym typeface="Helvetica Neue Medium"/>
            </a:endParaRP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866FAC"/>
              </a:solidFill>
              <a:effectLst/>
              <a:uLnTx/>
              <a:uFillTx/>
              <a:latin typeface="Arial" panose="020B0604020202020204" pitchFamily="34" charset="0"/>
              <a:cs typeface="Arial" panose="020B0604020202020204" pitchFamily="34" charset="0"/>
              <a:sym typeface="Helvetica Neue Medium"/>
            </a:endParaRPr>
          </a:p>
        </p:txBody>
      </p:sp>
      <p:sp>
        <p:nvSpPr>
          <p:cNvPr id="8" name="Title Text">
            <a:extLst>
              <a:ext uri="{FF2B5EF4-FFF2-40B4-BE49-F238E27FC236}">
                <a16:creationId xmlns:a16="http://schemas.microsoft.com/office/drawing/2014/main" id="{DF73900E-B958-44ED-92DF-0D1B4E7E4E08}"/>
              </a:ext>
            </a:extLst>
          </p:cNvPr>
          <p:cNvSpPr txBox="1">
            <a:spLocks/>
          </p:cNvSpPr>
          <p:nvPr/>
        </p:nvSpPr>
        <p:spPr>
          <a:xfrm>
            <a:off x="648720" y="1454764"/>
            <a:ext cx="10894560" cy="456285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457200" indent="-457200">
              <a:spcBef>
                <a:spcPts val="600"/>
              </a:spcBef>
              <a:buFont typeface="Arial" panose="020B0604020202020204" pitchFamily="34" charset="0"/>
              <a:buChar char="•"/>
            </a:pPr>
            <a:r>
              <a:rPr lang="en-GB" altLang="en-US" sz="2400" dirty="0"/>
              <a:t>Read study documents, including protocols and recruitment materials, to be familiar with the running of the study in practice</a:t>
            </a:r>
          </a:p>
          <a:p>
            <a:pPr marL="457200" indent="-457200">
              <a:spcBef>
                <a:spcPts val="600"/>
              </a:spcBef>
              <a:buFont typeface="Arial" panose="020B0604020202020204" pitchFamily="34" charset="0"/>
              <a:buChar char="•"/>
            </a:pPr>
            <a:r>
              <a:rPr lang="en-GB" altLang="en-US" sz="2400" dirty="0"/>
              <a:t>Observe interventionists in practice or even become an interventionist </a:t>
            </a:r>
          </a:p>
          <a:p>
            <a:pPr marL="457200" indent="-457200">
              <a:spcBef>
                <a:spcPts val="600"/>
              </a:spcBef>
              <a:buFont typeface="Arial" panose="020B0604020202020204" pitchFamily="34" charset="0"/>
              <a:buChar char="•"/>
            </a:pPr>
            <a:r>
              <a:rPr lang="en-GB" altLang="en-US" sz="2400" dirty="0"/>
              <a:t>Shadow research assistants and clinical studies officers when they deliver aspects of the study, including training to other staff</a:t>
            </a:r>
          </a:p>
          <a:p>
            <a:pPr marL="457200" indent="-457200">
              <a:spcBef>
                <a:spcPts val="600"/>
              </a:spcBef>
              <a:buFont typeface="Arial" panose="020B0604020202020204" pitchFamily="34" charset="0"/>
              <a:buChar char="•"/>
            </a:pPr>
            <a:r>
              <a:rPr lang="en-GB" altLang="en-US" sz="2400" dirty="0"/>
              <a:t>Actively refer and even recruit potentially eligible patients</a:t>
            </a:r>
          </a:p>
          <a:p>
            <a:pPr marL="457200" indent="-457200">
              <a:spcBef>
                <a:spcPts val="600"/>
              </a:spcBef>
              <a:buFont typeface="Arial" panose="020B0604020202020204" pitchFamily="34" charset="0"/>
              <a:buChar char="•"/>
            </a:pPr>
            <a:r>
              <a:rPr lang="en-GB" sz="2400" dirty="0"/>
              <a:t>Attend study meetings</a:t>
            </a:r>
          </a:p>
          <a:p>
            <a:pPr hangingPunct="1"/>
            <a:endParaRPr lang="en-GB" sz="2800" dirty="0">
              <a:solidFill>
                <a:schemeClr val="tx1"/>
              </a:solidFill>
            </a:endParaRPr>
          </a:p>
          <a:p>
            <a:pPr marL="514350" indent="-514350" algn="ctr" hangingPunct="1">
              <a:buAutoNum type="arabicPeriod"/>
            </a:pPr>
            <a:endParaRPr lang="en-GB" sz="2800" dirty="0">
              <a:solidFill>
                <a:schemeClr val="tx1"/>
              </a:solidFill>
            </a:endParaRPr>
          </a:p>
        </p:txBody>
      </p:sp>
      <p:pic>
        <p:nvPicPr>
          <p:cNvPr id="6" name="Picture 4" descr="PAHO/WHO | 2020 marks the International Year of the Nurse and Midwife">
            <a:extLst>
              <a:ext uri="{FF2B5EF4-FFF2-40B4-BE49-F238E27FC236}">
                <a16:creationId xmlns:a16="http://schemas.microsoft.com/office/drawing/2014/main" id="{205EC241-9AE1-45E9-BF28-739C6DC34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594" y="4382116"/>
            <a:ext cx="3396811" cy="163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19902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A1C3D1"/>
            </a:gs>
            <a:gs pos="100000">
              <a:srgbClr val="ED3DA3"/>
            </a:gs>
          </a:gsLst>
          <a:lin ang="12199356" scaled="0"/>
        </a:gradFill>
        <a:effectLst/>
      </p:bgPr>
    </p:bg>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A1FEA775-F627-9C41-A133-A2C42EBE4EC2}"/>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25</a:t>
            </a:fld>
            <a:endParaRPr kumimoji="0" sz="900" b="0" i="0" u="none" strike="noStrike" kern="0" cap="none" spc="0" normalizeH="0" baseline="0" noProof="0">
              <a:ln>
                <a:noFill/>
              </a:ln>
              <a:solidFill>
                <a:srgbClr val="FFFFFF"/>
              </a:solidFill>
              <a:effectLst/>
              <a:uLnTx/>
              <a:uFillTx/>
              <a:latin typeface="Poppins" pitchFamily="2" charset="77"/>
              <a:cs typeface="Poppins" pitchFamily="2" charset="77"/>
              <a:sym typeface="Poppins Regular"/>
            </a:endParaRPr>
          </a:p>
        </p:txBody>
      </p:sp>
      <p:pic>
        <p:nvPicPr>
          <p:cNvPr id="10" name="Picture 9">
            <a:extLst>
              <a:ext uri="{FF2B5EF4-FFF2-40B4-BE49-F238E27FC236}">
                <a16:creationId xmlns:a16="http://schemas.microsoft.com/office/drawing/2014/main" id="{DD3BF6B1-5946-6067-2D50-3BB104CA648A}"/>
              </a:ext>
            </a:extLst>
          </p:cNvPr>
          <p:cNvPicPr>
            <a:picLocks noChangeAspect="1"/>
          </p:cNvPicPr>
          <p:nvPr/>
        </p:nvPicPr>
        <p:blipFill>
          <a:blip r:embed="rId3">
            <a:lum bright="100000" contrast="100000"/>
            <a:alphaModFix amt="20000"/>
          </a:blip>
          <a:stretch>
            <a:fillRect/>
          </a:stretch>
        </p:blipFill>
        <p:spPr>
          <a:xfrm>
            <a:off x="5738647" y="99808"/>
            <a:ext cx="6851651" cy="6966804"/>
          </a:xfrm>
          <a:prstGeom prst="rect">
            <a:avLst/>
          </a:prstGeom>
        </p:spPr>
      </p:pic>
      <p:sp>
        <p:nvSpPr>
          <p:cNvPr id="7" name="Title Text">
            <a:extLst>
              <a:ext uri="{FF2B5EF4-FFF2-40B4-BE49-F238E27FC236}">
                <a16:creationId xmlns:a16="http://schemas.microsoft.com/office/drawing/2014/main" id="{594905CE-88E6-4D73-ABAA-3459D1769CFC}"/>
              </a:ext>
            </a:extLst>
          </p:cNvPr>
          <p:cNvSpPr txBox="1">
            <a:spLocks/>
          </p:cNvSpPr>
          <p:nvPr/>
        </p:nvSpPr>
        <p:spPr>
          <a:xfrm>
            <a:off x="2543726" y="525138"/>
            <a:ext cx="8004531" cy="34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en-GB" sz="3600" kern="0" dirty="0">
                <a:solidFill>
                  <a:srgbClr val="FFFFFF"/>
                </a:solidFill>
                <a:latin typeface="Arial"/>
                <a:cs typeface="Arial"/>
              </a:rPr>
              <a:t>R&amp;D Meetings</a:t>
            </a:r>
            <a:endParaRPr kumimoji="0" lang="en-GB" sz="3600" b="1" i="0" u="none" strike="noStrike" kern="0" cap="none" spc="0" normalizeH="0" baseline="0" noProof="0" dirty="0">
              <a:ln>
                <a:noFill/>
              </a:ln>
              <a:solidFill>
                <a:srgbClr val="FFFFFF"/>
              </a:solidFill>
              <a:effectLst/>
              <a:uLnTx/>
              <a:uFillTx/>
              <a:latin typeface="Arial"/>
              <a:cs typeface="Arial"/>
              <a:sym typeface="Helvetica Neue Medium"/>
            </a:endParaRP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rgbClr val="866FAC"/>
              </a:solidFill>
              <a:effectLst/>
              <a:uLnTx/>
              <a:uFillTx/>
              <a:latin typeface="Arial" panose="020B0604020202020204" pitchFamily="34" charset="0"/>
              <a:cs typeface="Arial" panose="020B0604020202020204" pitchFamily="34" charset="0"/>
              <a:sym typeface="Helvetica Neue Medium"/>
            </a:endParaRPr>
          </a:p>
        </p:txBody>
      </p:sp>
      <p:sp>
        <p:nvSpPr>
          <p:cNvPr id="8" name="Title Text">
            <a:extLst>
              <a:ext uri="{FF2B5EF4-FFF2-40B4-BE49-F238E27FC236}">
                <a16:creationId xmlns:a16="http://schemas.microsoft.com/office/drawing/2014/main" id="{DF73900E-B958-44ED-92DF-0D1B4E7E4E08}"/>
              </a:ext>
            </a:extLst>
          </p:cNvPr>
          <p:cNvSpPr txBox="1">
            <a:spLocks/>
          </p:cNvSpPr>
          <p:nvPr/>
        </p:nvSpPr>
        <p:spPr>
          <a:xfrm>
            <a:off x="648720" y="1454764"/>
            <a:ext cx="10894560" cy="45628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hangingPunct="1"/>
            <a:endParaRPr lang="en-GB" sz="2800" dirty="0">
              <a:solidFill>
                <a:schemeClr val="tx1"/>
              </a:solidFill>
            </a:endParaRPr>
          </a:p>
          <a:p>
            <a:pPr marL="514350" indent="-514350" algn="ctr" hangingPunct="1">
              <a:buAutoNum type="arabicPeriod"/>
            </a:pPr>
            <a:endParaRPr lang="en-GB" sz="2800" dirty="0">
              <a:solidFill>
                <a:schemeClr val="tx1"/>
              </a:solidFill>
            </a:endParaRPr>
          </a:p>
        </p:txBody>
      </p:sp>
      <p:sp>
        <p:nvSpPr>
          <p:cNvPr id="9" name="Title Text">
            <a:extLst>
              <a:ext uri="{FF2B5EF4-FFF2-40B4-BE49-F238E27FC236}">
                <a16:creationId xmlns:a16="http://schemas.microsoft.com/office/drawing/2014/main" id="{C9D013FF-D085-4453-8632-7D4408C3BDF3}"/>
              </a:ext>
            </a:extLst>
          </p:cNvPr>
          <p:cNvSpPr txBox="1">
            <a:spLocks/>
          </p:cNvSpPr>
          <p:nvPr/>
        </p:nvSpPr>
        <p:spPr>
          <a:xfrm>
            <a:off x="596982" y="1147572"/>
            <a:ext cx="10894560" cy="49271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r>
              <a:rPr lang="en-GB" altLang="en-US" sz="2400" dirty="0"/>
              <a:t>1:1 sessions with different members of the research and delivery team to understand different aspects to research design, funding, and delivery within the NHS and appreciate careers in research</a:t>
            </a:r>
            <a:endParaRPr lang="en-GB" altLang="en-US" sz="4000" dirty="0"/>
          </a:p>
          <a:p>
            <a:pPr marL="342900" lvl="3" indent="-342900" algn="l">
              <a:buFont typeface="Arial" panose="020B0604020202020204" pitchFamily="34" charset="0"/>
              <a:buChar char="•"/>
            </a:pPr>
            <a:r>
              <a:rPr lang="en-GB" altLang="en-US" sz="2400" dirty="0">
                <a:solidFill>
                  <a:schemeClr val="bg1"/>
                </a:solidFill>
              </a:rPr>
              <a:t>From research idea to research delivery</a:t>
            </a:r>
          </a:p>
          <a:p>
            <a:pPr marL="342900" lvl="2" indent="-342900" algn="l">
              <a:buFont typeface="Arial" panose="020B0604020202020204" pitchFamily="34" charset="0"/>
              <a:buChar char="•"/>
            </a:pPr>
            <a:r>
              <a:rPr lang="en-GB" altLang="en-US" sz="2400" dirty="0">
                <a:solidFill>
                  <a:schemeClr val="bg1"/>
                </a:solidFill>
              </a:rPr>
              <a:t>Implementing research into an NHS clinical setting</a:t>
            </a:r>
          </a:p>
          <a:p>
            <a:pPr marL="342900" lvl="2" indent="-342900" algn="l">
              <a:buFont typeface="Arial" panose="020B0604020202020204" pitchFamily="34" charset="0"/>
              <a:buChar char="•"/>
            </a:pPr>
            <a:r>
              <a:rPr lang="en-GB" altLang="en-US" sz="2400" dirty="0">
                <a:solidFill>
                  <a:schemeClr val="bg1"/>
                </a:solidFill>
              </a:rPr>
              <a:t>The role of a research patient ambassador</a:t>
            </a:r>
          </a:p>
          <a:p>
            <a:pPr marL="342900" lvl="2" indent="-342900" algn="l">
              <a:buFont typeface="Arial" panose="020B0604020202020204" pitchFamily="34" charset="0"/>
              <a:buChar char="•"/>
            </a:pPr>
            <a:r>
              <a:rPr lang="en-GB" altLang="en-US" sz="2400" dirty="0">
                <a:solidFill>
                  <a:schemeClr val="bg1"/>
                </a:solidFill>
              </a:rPr>
              <a:t>Research governance and approvals</a:t>
            </a:r>
          </a:p>
          <a:p>
            <a:pPr marL="342900" lvl="2" indent="-342900" algn="l">
              <a:buFont typeface="Arial" panose="020B0604020202020204" pitchFamily="34" charset="0"/>
              <a:buChar char="•"/>
            </a:pPr>
            <a:r>
              <a:rPr lang="en-GB" altLang="en-US" sz="2400" dirty="0">
                <a:solidFill>
                  <a:schemeClr val="bg1"/>
                </a:solidFill>
              </a:rPr>
              <a:t>How clinical staff can build their role in research</a:t>
            </a:r>
          </a:p>
          <a:p>
            <a:pPr marL="342900" lvl="1" indent="-342900" algn="l">
              <a:buFont typeface="Arial" panose="020B0604020202020204" pitchFamily="34" charset="0"/>
              <a:buChar char="•"/>
            </a:pPr>
            <a:endParaRPr lang="en-GB" altLang="en-US" sz="2400" b="1" dirty="0">
              <a:solidFill>
                <a:schemeClr val="bg1"/>
              </a:solidFill>
            </a:endParaRPr>
          </a:p>
          <a:p>
            <a:r>
              <a:rPr lang="en-GB" altLang="en-US" sz="2400" dirty="0"/>
              <a:t>Observe a Research Ethics Committee meeting</a:t>
            </a:r>
          </a:p>
          <a:p>
            <a:pPr marL="342900" indent="-342900">
              <a:buFont typeface="Arial" panose="020B0604020202020204" pitchFamily="34" charset="0"/>
              <a:buChar char="•"/>
            </a:pPr>
            <a:endParaRPr lang="en-GB" altLang="en-US" sz="600" dirty="0"/>
          </a:p>
          <a:p>
            <a:r>
              <a:rPr lang="en-GB" altLang="en-US" sz="2400" dirty="0"/>
              <a:t>Team catch ups</a:t>
            </a:r>
          </a:p>
          <a:p>
            <a:pPr marL="342900" indent="-342900">
              <a:buFont typeface="Arial" panose="020B0604020202020204" pitchFamily="34" charset="0"/>
              <a:buChar char="•"/>
            </a:pPr>
            <a:endParaRPr lang="en-GB" altLang="en-US" sz="600" dirty="0"/>
          </a:p>
          <a:p>
            <a:r>
              <a:rPr lang="en-GB" altLang="en-US" sz="2400" dirty="0"/>
              <a:t>R&amp;D Formal Team Meeting and Research Forums</a:t>
            </a:r>
          </a:p>
          <a:p>
            <a:pPr marL="514350" indent="-514350" algn="ctr" hangingPunct="1">
              <a:buAutoNum type="arabicPeriod"/>
            </a:pPr>
            <a:endParaRPr lang="en-GB" sz="2800" dirty="0">
              <a:solidFill>
                <a:schemeClr val="tx1"/>
              </a:solidFill>
            </a:endParaRPr>
          </a:p>
        </p:txBody>
      </p:sp>
      <p:pic>
        <p:nvPicPr>
          <p:cNvPr id="11" name="Picture 4" descr="Leeds and York Partnership NHS Foundation Trust -Bringing our People Plan  to life online">
            <a:extLst>
              <a:ext uri="{FF2B5EF4-FFF2-40B4-BE49-F238E27FC236}">
                <a16:creationId xmlns:a16="http://schemas.microsoft.com/office/drawing/2014/main" id="{7FD9EC51-AF68-4AA9-91B4-2C71C37728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0298" y="2220370"/>
            <a:ext cx="3754753" cy="375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5019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91871"/>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26</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1543939" y="369694"/>
            <a:ext cx="9184497" cy="4127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866FAC"/>
                </a:solidFill>
                <a:effectLst/>
                <a:uLnTx/>
                <a:uFillTx/>
                <a:latin typeface="Arial"/>
                <a:cs typeface="Arial"/>
                <a:sym typeface="Helvetica Neue Medium"/>
              </a:rPr>
              <a:t>Benefits of Research Involvement </a:t>
            </a:r>
            <a:endParaRPr kumimoji="0" lang="en-US" sz="36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Helvetica Neue Medium"/>
            </a:endParaRP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3200" b="1" i="0" u="none" strike="noStrike" kern="0" cap="none" spc="0" normalizeH="0" baseline="0" noProof="0">
                <a:ln>
                  <a:noFill/>
                </a:ln>
                <a:solidFill>
                  <a:srgbClr val="866FAC"/>
                </a:solidFill>
                <a:effectLst/>
                <a:uLnTx/>
                <a:uFillTx/>
                <a:latin typeface="Arial"/>
                <a:cs typeface="Arial"/>
                <a:sym typeface="Helvetica Neue Medium"/>
              </a:rPr>
              <a:t>Han’s Experience</a:t>
            </a:r>
            <a:endParaRPr kumimoji="0" lang="en-GB" sz="32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pic>
        <p:nvPicPr>
          <p:cNvPr id="2" name="Picture 2" descr="A person wearing a stethoscope around her neck&#10;&#10;Description automatically generated">
            <a:extLst>
              <a:ext uri="{FF2B5EF4-FFF2-40B4-BE49-F238E27FC236}">
                <a16:creationId xmlns:a16="http://schemas.microsoft.com/office/drawing/2014/main" id="{25FF9D95-F178-E53F-41E8-999C5A3182FB}"/>
              </a:ext>
            </a:extLst>
          </p:cNvPr>
          <p:cNvPicPr>
            <a:picLocks noChangeAspect="1"/>
          </p:cNvPicPr>
          <p:nvPr/>
        </p:nvPicPr>
        <p:blipFill>
          <a:blip r:embed="rId4"/>
          <a:stretch>
            <a:fillRect/>
          </a:stretch>
        </p:blipFill>
        <p:spPr>
          <a:xfrm>
            <a:off x="513109" y="1906622"/>
            <a:ext cx="3307994" cy="6557523"/>
          </a:xfrm>
          <a:prstGeom prst="rect">
            <a:avLst/>
          </a:prstGeom>
        </p:spPr>
      </p:pic>
      <p:sp>
        <p:nvSpPr>
          <p:cNvPr id="3" name="TextBox 2">
            <a:extLst>
              <a:ext uri="{FF2B5EF4-FFF2-40B4-BE49-F238E27FC236}">
                <a16:creationId xmlns:a16="http://schemas.microsoft.com/office/drawing/2014/main" id="{AC0743D4-F26D-C7DE-9ED0-4BD5CAB16AC1}"/>
              </a:ext>
            </a:extLst>
          </p:cNvPr>
          <p:cNvSpPr txBox="1"/>
          <p:nvPr/>
        </p:nvSpPr>
        <p:spPr>
          <a:xfrm>
            <a:off x="1789891" y="5725163"/>
            <a:ext cx="789885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866FAC"/>
                </a:solidFill>
                <a:effectLst/>
                <a:uLnTx/>
                <a:uFillTx/>
                <a:latin typeface="Arial"/>
                <a:cs typeface="Segoe UI"/>
                <a:sym typeface="Helvetica Neue"/>
              </a:rPr>
              <a:t>Contact: h.shephard1@nhs.net | Twitter: @han_shephard</a:t>
            </a:r>
            <a:endParaRPr kumimoji="0" lang="en-US" sz="1800" b="1" i="0" u="none" strike="noStrike" kern="0" cap="none" spc="0" normalizeH="0" baseline="0" noProof="0" dirty="0">
              <a:ln>
                <a:noFill/>
              </a:ln>
              <a:solidFill>
                <a:srgbClr val="000000"/>
              </a:solidFill>
              <a:effectLst/>
              <a:uLnTx/>
              <a:uFillTx/>
              <a:latin typeface="Helvetica Neue"/>
              <a:sym typeface="Helvetica Neue"/>
            </a:endParaRPr>
          </a:p>
        </p:txBody>
      </p:sp>
      <p:sp>
        <p:nvSpPr>
          <p:cNvPr id="6" name="Title Text">
            <a:extLst>
              <a:ext uri="{FF2B5EF4-FFF2-40B4-BE49-F238E27FC236}">
                <a16:creationId xmlns:a16="http://schemas.microsoft.com/office/drawing/2014/main" id="{E2AD7620-A167-91A0-FEFE-6DB411DA6C1A}"/>
              </a:ext>
            </a:extLst>
          </p:cNvPr>
          <p:cNvSpPr txBox="1">
            <a:spLocks/>
          </p:cNvSpPr>
          <p:nvPr/>
        </p:nvSpPr>
        <p:spPr>
          <a:xfrm>
            <a:off x="3947620" y="1715018"/>
            <a:ext cx="3955497" cy="4943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rgbClr val="000000"/>
                </a:solidFill>
                <a:effectLst/>
                <a:uLnTx/>
                <a:uFillTx/>
                <a:latin typeface="Arial"/>
                <a:cs typeface="Arial"/>
                <a:sym typeface="Helvetica Neue Medium"/>
              </a:rPr>
              <a:t>Made research feel less abstract</a:t>
            </a:r>
            <a:endParaRPr kumimoji="0" lang="en-GB" altLang="en-US" sz="2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Medium"/>
            </a:endParaRPr>
          </a:p>
          <a:p>
            <a:pPr marL="342900" marR="0" lvl="3"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a:ln>
                  <a:noFill/>
                </a:ln>
                <a:solidFill>
                  <a:srgbClr val="000000"/>
                </a:solidFill>
                <a:effectLst/>
                <a:uLnTx/>
                <a:uFillTx/>
                <a:latin typeface="Arial"/>
                <a:sym typeface="Helvetica Neue Medium"/>
              </a:rPr>
              <a:t>From research idea to research delivery</a:t>
            </a:r>
          </a:p>
          <a:p>
            <a:pPr marL="342900" marR="0" lvl="3"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a:ln>
                  <a:noFill/>
                </a:ln>
                <a:solidFill>
                  <a:srgbClr val="000000"/>
                </a:solidFill>
                <a:effectLst/>
                <a:uLnTx/>
                <a:uFillTx/>
                <a:latin typeface="Arial"/>
                <a:sym typeface="Helvetica Neue Medium"/>
              </a:rPr>
              <a:t>How different members of the team work together to design &amp; deliver research</a:t>
            </a:r>
          </a:p>
          <a:p>
            <a:pPr marL="342900" marR="0" lvl="3"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a:ln>
                  <a:noFill/>
                </a:ln>
                <a:solidFill>
                  <a:srgbClr val="000000"/>
                </a:solidFill>
                <a:effectLst/>
                <a:uLnTx/>
                <a:uFillTx/>
                <a:latin typeface="Arial"/>
                <a:sym typeface="Helvetica Neue Medium"/>
              </a:rPr>
              <a:t>Networking with wider research community</a:t>
            </a:r>
          </a:p>
          <a:p>
            <a:pPr marL="342900" marR="0" lvl="3"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altLang="en-US" sz="1800" b="0" i="0" u="none" strike="noStrike" kern="0" cap="none" spc="0" normalizeH="0" baseline="0" noProof="0">
              <a:ln>
                <a:noFill/>
              </a:ln>
              <a:solidFill>
                <a:srgbClr val="000000"/>
              </a:solidFill>
              <a:effectLst/>
              <a:uLnTx/>
              <a:uFillTx/>
              <a:latin typeface="Arial"/>
              <a:sym typeface="Helvetica Neue Medium"/>
            </a:endParaRPr>
          </a:p>
          <a:p>
            <a:pPr marL="0" marR="0" lvl="3" indent="0" algn="l" defTabSz="412750" rtl="0" eaLnBrk="1" fontAlgn="auto" latinLnBrk="0" hangingPunct="0">
              <a:lnSpc>
                <a:spcPct val="100000"/>
              </a:lnSpc>
              <a:spcBef>
                <a:spcPts val="0"/>
              </a:spcBef>
              <a:spcAft>
                <a:spcPts val="0"/>
              </a:spcAft>
              <a:buClrTx/>
              <a:buSzTx/>
              <a:buFontTx/>
              <a:buNone/>
              <a:tabLst/>
              <a:defRPr/>
            </a:pPr>
            <a:r>
              <a:rPr kumimoji="0" lang="en-GB" altLang="en-US" sz="2000" b="1" i="0" u="none" strike="noStrike" kern="0" cap="none" spc="0" normalizeH="0" baseline="0" noProof="0">
                <a:ln>
                  <a:noFill/>
                </a:ln>
                <a:solidFill>
                  <a:srgbClr val="000000"/>
                </a:solidFill>
                <a:effectLst/>
                <a:uLnTx/>
                <a:uFillTx/>
                <a:latin typeface="Arial"/>
                <a:sym typeface="Helvetica Neue Medium"/>
              </a:rPr>
              <a:t>Builds clinically relevant skills</a:t>
            </a:r>
          </a:p>
          <a:p>
            <a:pPr marL="342900" marR="0" lvl="3"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a:ln>
                  <a:noFill/>
                </a:ln>
                <a:solidFill>
                  <a:srgbClr val="000000"/>
                </a:solidFill>
                <a:effectLst/>
                <a:uLnTx/>
                <a:uFillTx/>
                <a:latin typeface="Arial"/>
                <a:sym typeface="Helvetica Neue Medium"/>
              </a:rPr>
              <a:t>Self-awareness</a:t>
            </a:r>
          </a:p>
          <a:p>
            <a:pPr marL="342900" marR="0" lvl="3"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a:ln>
                  <a:noFill/>
                </a:ln>
                <a:solidFill>
                  <a:srgbClr val="000000"/>
                </a:solidFill>
                <a:effectLst/>
                <a:uLnTx/>
                <a:uFillTx/>
                <a:latin typeface="Arial"/>
                <a:sym typeface="Helvetica Neue Medium"/>
              </a:rPr>
              <a:t>Time management </a:t>
            </a:r>
          </a:p>
          <a:p>
            <a:pPr marL="342900" marR="0" lvl="3"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altLang="en-US" sz="1800" b="0" i="0" u="none" strike="noStrike" kern="0" cap="none" spc="0" normalizeH="0" baseline="0" noProof="0">
                <a:ln>
                  <a:noFill/>
                </a:ln>
                <a:solidFill>
                  <a:srgbClr val="000000"/>
                </a:solidFill>
                <a:effectLst/>
                <a:uLnTx/>
                <a:uFillTx/>
                <a:latin typeface="Arial"/>
                <a:sym typeface="Helvetica Neue Medium"/>
              </a:rPr>
              <a:t>Assertiveness</a:t>
            </a:r>
          </a:p>
          <a:p>
            <a:pPr marL="0" marR="0" lvl="3" indent="0" algn="l" defTabSz="412750" rtl="0" eaLnBrk="1" fontAlgn="auto" latinLnBrk="0" hangingPunct="0">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0000"/>
              </a:solidFill>
              <a:effectLst/>
              <a:uLnTx/>
              <a:uFillTx/>
              <a:latin typeface="Helvetica Neue Medium"/>
              <a:sym typeface="Helvetica Neue Medium"/>
            </a:endParaRPr>
          </a:p>
        </p:txBody>
      </p:sp>
      <p:sp>
        <p:nvSpPr>
          <p:cNvPr id="8" name="TextBox 7">
            <a:extLst>
              <a:ext uri="{FF2B5EF4-FFF2-40B4-BE49-F238E27FC236}">
                <a16:creationId xmlns:a16="http://schemas.microsoft.com/office/drawing/2014/main" id="{3BA844E9-697D-169B-9FFB-5034C8E4D2CD}"/>
              </a:ext>
            </a:extLst>
          </p:cNvPr>
          <p:cNvSpPr txBox="1"/>
          <p:nvPr/>
        </p:nvSpPr>
        <p:spPr>
          <a:xfrm>
            <a:off x="8302017" y="1246344"/>
            <a:ext cx="3772852"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Arial"/>
                <a:cs typeface="Segoe UI"/>
                <a:sym typeface="Helvetica Neue"/>
              </a:rPr>
              <a:t>Strengthens theory-practice links</a:t>
            </a:r>
            <a:r>
              <a:rPr kumimoji="0" lang="en-US" sz="1800" b="1" i="0" u="none" strike="noStrike" kern="0" cap="none" spc="0" normalizeH="0" baseline="0" noProof="0">
                <a:ln>
                  <a:noFill/>
                </a:ln>
                <a:solidFill>
                  <a:srgbClr val="000000"/>
                </a:solidFill>
                <a:effectLst/>
                <a:uLnTx/>
                <a:uFillTx/>
                <a:latin typeface="Arial"/>
                <a:cs typeface="Segoe UI"/>
                <a:sym typeface="Helvetica Neue"/>
              </a:rPr>
              <a:t>​</a:t>
            </a:r>
          </a:p>
          <a:p>
            <a:pPr marL="0" marR="0" lvl="3" indent="342900" algn="l" defTabSz="825500" rtl="0" eaLnBrk="1" fontAlgn="auto" latinLnBrk="0" hangingPunct="0">
              <a:lnSpc>
                <a:spcPct val="100000"/>
              </a:lnSpc>
              <a:spcBef>
                <a:spcPts val="0"/>
              </a:spcBef>
              <a:spcAft>
                <a:spcPts val="0"/>
              </a:spcAft>
              <a:buClrTx/>
              <a:buSzTx/>
              <a:buFontTx/>
              <a:buChar char="•"/>
              <a:tabLst/>
              <a:defRPr/>
            </a:pPr>
            <a:r>
              <a:rPr kumimoji="0" lang="en-GB" sz="1800" b="0" i="0" u="none" strike="noStrike" kern="0" cap="none" spc="0" normalizeH="0" baseline="0" noProof="0">
                <a:ln>
                  <a:noFill/>
                </a:ln>
                <a:solidFill>
                  <a:srgbClr val="000000"/>
                </a:solidFill>
                <a:effectLst/>
                <a:uLnTx/>
                <a:uFillTx/>
                <a:latin typeface="Arial"/>
                <a:cs typeface="Arial"/>
                <a:sym typeface="Helvetica Neue"/>
              </a:rPr>
              <a:t>Skills taught in classroom in a clinical setting</a:t>
            </a:r>
            <a:r>
              <a:rPr kumimoji="0" lang="en-US" sz="1800" b="0" i="0" u="none" strike="noStrike" kern="0" cap="none" spc="0" normalizeH="0" baseline="0" noProof="0">
                <a:ln>
                  <a:noFill/>
                </a:ln>
                <a:solidFill>
                  <a:srgbClr val="000000"/>
                </a:solidFill>
                <a:effectLst/>
                <a:uLnTx/>
                <a:uFillTx/>
                <a:latin typeface="Arial"/>
                <a:cs typeface="Arial"/>
                <a:sym typeface="Helvetica Neue"/>
              </a:rPr>
              <a:t>​</a:t>
            </a:r>
          </a:p>
          <a:p>
            <a:pPr marL="0" marR="0" lvl="3" indent="0" algn="l" defTabSz="8255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cs typeface="Arial"/>
              <a:sym typeface="Helvetica Neue"/>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0000"/>
                </a:solidFill>
                <a:effectLst/>
                <a:uLnTx/>
                <a:uFillTx/>
                <a:latin typeface="Arial"/>
                <a:cs typeface="Segoe UI"/>
                <a:sym typeface="Helvetica Neue"/>
              </a:rPr>
              <a:t>Builds research portfolio</a:t>
            </a:r>
            <a:r>
              <a:rPr kumimoji="0" lang="en-US" sz="1800" b="1" i="0" u="none" strike="noStrike" kern="0" cap="none" spc="0" normalizeH="0" baseline="0" noProof="0">
                <a:ln>
                  <a:noFill/>
                </a:ln>
                <a:solidFill>
                  <a:srgbClr val="000000"/>
                </a:solidFill>
                <a:effectLst/>
                <a:uLnTx/>
                <a:uFillTx/>
                <a:latin typeface="Arial"/>
                <a:cs typeface="Segoe UI"/>
                <a:sym typeface="Helvetica Neue"/>
              </a:rPr>
              <a:t>​</a:t>
            </a:r>
          </a:p>
          <a:p>
            <a:pPr marL="0" marR="0" lvl="3" indent="342900" algn="l" defTabSz="825500" rtl="0" eaLnBrk="1" fontAlgn="auto" latinLnBrk="0" hangingPunct="0">
              <a:lnSpc>
                <a:spcPct val="100000"/>
              </a:lnSpc>
              <a:spcBef>
                <a:spcPts val="0"/>
              </a:spcBef>
              <a:spcAft>
                <a:spcPts val="0"/>
              </a:spcAft>
              <a:buClrTx/>
              <a:buSzTx/>
              <a:buFontTx/>
              <a:buChar char="•"/>
              <a:tabLst/>
              <a:defRPr/>
            </a:pPr>
            <a:r>
              <a:rPr kumimoji="0" lang="en-GB" sz="1800" b="0" i="0" u="none" strike="noStrike" kern="0" cap="none" spc="0" normalizeH="0" baseline="0" noProof="0">
                <a:ln>
                  <a:noFill/>
                </a:ln>
                <a:solidFill>
                  <a:srgbClr val="000000"/>
                </a:solidFill>
                <a:effectLst/>
                <a:uLnTx/>
                <a:uFillTx/>
                <a:latin typeface="Arial"/>
                <a:cs typeface="Arial"/>
                <a:sym typeface="Helvetica Neue"/>
              </a:rPr>
              <a:t>GCP trained</a:t>
            </a:r>
            <a:r>
              <a:rPr kumimoji="0" lang="en-US" sz="1800" b="0" i="0" u="none" strike="noStrike" kern="0" cap="none" spc="0" normalizeH="0" baseline="0" noProof="0">
                <a:ln>
                  <a:noFill/>
                </a:ln>
                <a:solidFill>
                  <a:srgbClr val="000000"/>
                </a:solidFill>
                <a:effectLst/>
                <a:uLnTx/>
                <a:uFillTx/>
                <a:latin typeface="Arial"/>
                <a:cs typeface="Arial"/>
                <a:sym typeface="Helvetica Neue"/>
              </a:rPr>
              <a:t>​</a:t>
            </a:r>
          </a:p>
          <a:p>
            <a:pPr marL="0" marR="0" lvl="3" indent="342900" algn="l" defTabSz="825500" rtl="0" eaLnBrk="1" fontAlgn="auto" latinLnBrk="0" hangingPunct="0">
              <a:lnSpc>
                <a:spcPct val="100000"/>
              </a:lnSpc>
              <a:spcBef>
                <a:spcPts val="0"/>
              </a:spcBef>
              <a:spcAft>
                <a:spcPts val="0"/>
              </a:spcAft>
              <a:buClrTx/>
              <a:buSzTx/>
              <a:buFontTx/>
              <a:buChar char="•"/>
              <a:tabLst/>
              <a:defRPr/>
            </a:pPr>
            <a:r>
              <a:rPr kumimoji="0" lang="en-GB" sz="1800" b="0" i="0" u="none" strike="noStrike" kern="0" cap="none" spc="0" normalizeH="0" baseline="0" noProof="0">
                <a:ln>
                  <a:noFill/>
                </a:ln>
                <a:solidFill>
                  <a:srgbClr val="000000"/>
                </a:solidFill>
                <a:effectLst/>
                <a:uLnTx/>
                <a:uFillTx/>
                <a:latin typeface="Arial"/>
                <a:cs typeface="Arial"/>
                <a:sym typeface="Helvetica Neue"/>
              </a:rPr>
              <a:t>Assisted in two clinical studies</a:t>
            </a:r>
            <a:r>
              <a:rPr kumimoji="0" lang="en-US" sz="1800" b="0" i="0" u="none" strike="noStrike" kern="0" cap="none" spc="0" normalizeH="0" baseline="0" noProof="0">
                <a:ln>
                  <a:noFill/>
                </a:ln>
                <a:solidFill>
                  <a:srgbClr val="000000"/>
                </a:solidFill>
                <a:effectLst/>
                <a:uLnTx/>
                <a:uFillTx/>
                <a:latin typeface="Arial"/>
                <a:cs typeface="Arial"/>
                <a:sym typeface="Helvetica Neue"/>
              </a:rPr>
              <a:t>​</a:t>
            </a:r>
          </a:p>
          <a:p>
            <a:pPr marL="0" marR="0" lvl="3" indent="342900" algn="l" defTabSz="825500" rtl="0" eaLnBrk="1" fontAlgn="auto" latinLnBrk="0" hangingPunct="0">
              <a:lnSpc>
                <a:spcPct val="100000"/>
              </a:lnSpc>
              <a:spcBef>
                <a:spcPts val="0"/>
              </a:spcBef>
              <a:spcAft>
                <a:spcPts val="0"/>
              </a:spcAft>
              <a:buClrTx/>
              <a:buSzTx/>
              <a:buFontTx/>
              <a:buChar char="•"/>
              <a:tabLst/>
              <a:defRPr/>
            </a:pPr>
            <a:r>
              <a:rPr kumimoji="0" lang="en-GB" sz="1800" b="0" i="0" u="none" strike="noStrike" kern="0" cap="none" spc="0" normalizeH="0" baseline="0" noProof="0">
                <a:ln>
                  <a:noFill/>
                </a:ln>
                <a:solidFill>
                  <a:srgbClr val="000000"/>
                </a:solidFill>
                <a:effectLst/>
                <a:uLnTx/>
                <a:uFillTx/>
                <a:latin typeface="Arial"/>
                <a:cs typeface="Arial"/>
                <a:sym typeface="Helvetica Neue"/>
              </a:rPr>
              <a:t>Presented at the International Mental Health Nursing Research Conference – September 2022​</a:t>
            </a:r>
          </a:p>
          <a:p>
            <a:pPr marL="0" marR="0" lvl="3" indent="342900" algn="l" defTabSz="825500" rtl="0" eaLnBrk="1" fontAlgn="auto" latinLnBrk="0" hangingPunct="0">
              <a:lnSpc>
                <a:spcPct val="100000"/>
              </a:lnSpc>
              <a:spcBef>
                <a:spcPts val="0"/>
              </a:spcBef>
              <a:spcAft>
                <a:spcPts val="0"/>
              </a:spcAft>
              <a:buClrTx/>
              <a:buSzTx/>
              <a:buFontTx/>
              <a:buChar char="•"/>
              <a:tabLst/>
              <a:defRPr/>
            </a:pPr>
            <a:r>
              <a:rPr kumimoji="0" lang="en-GB" sz="1800" b="0" i="0" u="none" strike="noStrike" kern="0" cap="none" spc="0" normalizeH="0" baseline="0" noProof="0">
                <a:ln>
                  <a:noFill/>
                </a:ln>
                <a:solidFill>
                  <a:srgbClr val="000000"/>
                </a:solidFill>
                <a:effectLst/>
                <a:uLnTx/>
                <a:uFillTx/>
                <a:latin typeface="Arial"/>
                <a:cs typeface="Arial"/>
                <a:sym typeface="Helvetica Neue"/>
              </a:rPr>
              <a:t>Confidence to publish – currently in the process of co-authoring a research paper</a:t>
            </a:r>
            <a:r>
              <a:rPr kumimoji="0" lang="en-US" sz="1800" b="0" i="0" u="none" strike="noStrike" kern="0" cap="none" spc="0" normalizeH="0" baseline="0" noProof="0">
                <a:ln>
                  <a:noFill/>
                </a:ln>
                <a:solidFill>
                  <a:srgbClr val="000000"/>
                </a:solidFill>
                <a:effectLst/>
                <a:uLnTx/>
                <a:uFillTx/>
                <a:latin typeface="Arial"/>
                <a:cs typeface="Arial"/>
                <a:sym typeface="Helvetica Neue"/>
              </a:rPr>
              <a:t>​</a:t>
            </a:r>
          </a:p>
          <a:p>
            <a:pPr marL="0" marR="0" lvl="3" indent="342900" algn="l" defTabSz="825500" rtl="0" eaLnBrk="1" fontAlgn="auto" latinLnBrk="0" hangingPunct="0">
              <a:lnSpc>
                <a:spcPct val="100000"/>
              </a:lnSpc>
              <a:spcBef>
                <a:spcPts val="0"/>
              </a:spcBef>
              <a:spcAft>
                <a:spcPts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Arial"/>
                <a:cs typeface="Arial"/>
                <a:sym typeface="Helvetica Neue"/>
              </a:rPr>
              <a:t>Good early position for </a:t>
            </a:r>
            <a:r>
              <a:rPr kumimoji="0" lang="en-US" sz="1800" b="0" i="0" u="none" strike="noStrike" kern="0" cap="none" spc="0" normalizeH="0" baseline="0" noProof="0" err="1">
                <a:ln>
                  <a:noFill/>
                </a:ln>
                <a:solidFill>
                  <a:srgbClr val="000000"/>
                </a:solidFill>
                <a:effectLst/>
                <a:uLnTx/>
                <a:uFillTx/>
                <a:latin typeface="Arial"/>
                <a:cs typeface="Arial"/>
                <a:sym typeface="Helvetica Neue"/>
              </a:rPr>
              <a:t>MRes</a:t>
            </a:r>
            <a:r>
              <a:rPr kumimoji="0" lang="en-US" sz="1800" b="0" i="0" u="none" strike="noStrike" kern="0" cap="none" spc="0" normalizeH="0" baseline="0" noProof="0">
                <a:ln>
                  <a:noFill/>
                </a:ln>
                <a:solidFill>
                  <a:srgbClr val="000000"/>
                </a:solidFill>
                <a:effectLst/>
                <a:uLnTx/>
                <a:uFillTx/>
                <a:latin typeface="Arial"/>
                <a:cs typeface="Arial"/>
                <a:sym typeface="Helvetica Neue"/>
              </a:rPr>
              <a:t>, PhD, ICA PCAF/DCAF/ACAF etc. </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000"/>
                </a:solidFill>
                <a:effectLst/>
                <a:uLnTx/>
                <a:uFillTx/>
                <a:latin typeface="Arial"/>
                <a:cs typeface="Segoe UI"/>
                <a:sym typeface="Helvetica Neue"/>
              </a:rPr>
              <a:t>​</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000000"/>
                </a:solidFill>
                <a:effectLst/>
                <a:uLnTx/>
                <a:uFillTx/>
                <a:latin typeface="Arial"/>
                <a:cs typeface="Segoe UI"/>
                <a:sym typeface="Helvetica Neue"/>
              </a:rPr>
              <a:t>​</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000000"/>
                </a:solidFill>
                <a:effectLst/>
                <a:uLnTx/>
                <a:uFillTx/>
                <a:latin typeface="Arial"/>
                <a:cs typeface="Segoe UI"/>
                <a:sym typeface="Helvetica Neue"/>
              </a:rPr>
              <a:t>​</a:t>
            </a:r>
          </a:p>
        </p:txBody>
      </p:sp>
    </p:spTree>
    <p:extLst>
      <p:ext uri="{BB962C8B-B14F-4D97-AF65-F5344CB8AC3E}">
        <p14:creationId xmlns:p14="http://schemas.microsoft.com/office/powerpoint/2010/main" val="5565524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91871"/>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27</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456831" y="311243"/>
            <a:ext cx="7379761" cy="3592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866FAC"/>
                </a:solidFill>
                <a:effectLst/>
                <a:uLnTx/>
                <a:uFillTx/>
                <a:latin typeface="Arial"/>
                <a:cs typeface="Arial"/>
                <a:sym typeface="Helvetica Neue Medium"/>
              </a:rPr>
              <a:t>Benefits of Research Involvement</a:t>
            </a:r>
            <a:endParaRPr kumimoji="0" lang="en-US" sz="4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Helvetica Neue Medium"/>
            </a:endParaRPr>
          </a:p>
        </p:txBody>
      </p:sp>
      <p:pic>
        <p:nvPicPr>
          <p:cNvPr id="6" name="Picture 6" descr="Graphical user interface, text&#10;&#10;Description automatically generated">
            <a:extLst>
              <a:ext uri="{FF2B5EF4-FFF2-40B4-BE49-F238E27FC236}">
                <a16:creationId xmlns:a16="http://schemas.microsoft.com/office/drawing/2014/main" id="{CBDD28BA-C8DE-9B0D-9E29-E5E9845ACEAE}"/>
              </a:ext>
            </a:extLst>
          </p:cNvPr>
          <p:cNvPicPr>
            <a:picLocks noChangeAspect="1"/>
          </p:cNvPicPr>
          <p:nvPr/>
        </p:nvPicPr>
        <p:blipFill>
          <a:blip r:embed="rId4"/>
          <a:stretch>
            <a:fillRect/>
          </a:stretch>
        </p:blipFill>
        <p:spPr>
          <a:xfrm>
            <a:off x="6148138" y="999792"/>
            <a:ext cx="4527884" cy="2538997"/>
          </a:xfrm>
          <a:prstGeom prst="rect">
            <a:avLst/>
          </a:prstGeom>
        </p:spPr>
      </p:pic>
      <p:pic>
        <p:nvPicPr>
          <p:cNvPr id="7" name="Picture 7" descr="Graphical user interface, text, application, chat or text message&#10;&#10;Description automatically generated">
            <a:extLst>
              <a:ext uri="{FF2B5EF4-FFF2-40B4-BE49-F238E27FC236}">
                <a16:creationId xmlns:a16="http://schemas.microsoft.com/office/drawing/2014/main" id="{5B010DF8-9481-4D01-5211-9157FD9F1D5D}"/>
              </a:ext>
            </a:extLst>
          </p:cNvPr>
          <p:cNvPicPr>
            <a:picLocks noChangeAspect="1"/>
          </p:cNvPicPr>
          <p:nvPr/>
        </p:nvPicPr>
        <p:blipFill>
          <a:blip r:embed="rId5"/>
          <a:stretch>
            <a:fillRect/>
          </a:stretch>
        </p:blipFill>
        <p:spPr>
          <a:xfrm>
            <a:off x="1088192" y="3646737"/>
            <a:ext cx="4527884" cy="2525629"/>
          </a:xfrm>
          <a:prstGeom prst="rect">
            <a:avLst/>
          </a:prstGeom>
        </p:spPr>
      </p:pic>
      <p:pic>
        <p:nvPicPr>
          <p:cNvPr id="9" name="Picture 11">
            <a:extLst>
              <a:ext uri="{FF2B5EF4-FFF2-40B4-BE49-F238E27FC236}">
                <a16:creationId xmlns:a16="http://schemas.microsoft.com/office/drawing/2014/main" id="{AFB70415-559E-DA72-6066-8E49304C97B6}"/>
              </a:ext>
            </a:extLst>
          </p:cNvPr>
          <p:cNvPicPr>
            <a:picLocks noChangeAspect="1"/>
          </p:cNvPicPr>
          <p:nvPr/>
        </p:nvPicPr>
        <p:blipFill>
          <a:blip r:embed="rId6"/>
          <a:stretch>
            <a:fillRect/>
          </a:stretch>
        </p:blipFill>
        <p:spPr>
          <a:xfrm>
            <a:off x="1275348" y="811944"/>
            <a:ext cx="4534567" cy="4198062"/>
          </a:xfrm>
          <a:prstGeom prst="rect">
            <a:avLst/>
          </a:prstGeom>
        </p:spPr>
      </p:pic>
      <p:pic>
        <p:nvPicPr>
          <p:cNvPr id="16" name="Picture 16">
            <a:extLst>
              <a:ext uri="{FF2B5EF4-FFF2-40B4-BE49-F238E27FC236}">
                <a16:creationId xmlns:a16="http://schemas.microsoft.com/office/drawing/2014/main" id="{A753F0F5-3F16-21D0-261D-8058B6168847}"/>
              </a:ext>
            </a:extLst>
          </p:cNvPr>
          <p:cNvPicPr>
            <a:picLocks noChangeAspect="1"/>
          </p:cNvPicPr>
          <p:nvPr/>
        </p:nvPicPr>
        <p:blipFill>
          <a:blip r:embed="rId7"/>
          <a:stretch>
            <a:fillRect/>
          </a:stretch>
        </p:blipFill>
        <p:spPr>
          <a:xfrm>
            <a:off x="6248400" y="3644344"/>
            <a:ext cx="4334042" cy="3927417"/>
          </a:xfrm>
          <a:prstGeom prst="rect">
            <a:avLst/>
          </a:prstGeom>
        </p:spPr>
      </p:pic>
    </p:spTree>
    <p:extLst>
      <p:ext uri="{BB962C8B-B14F-4D97-AF65-F5344CB8AC3E}">
        <p14:creationId xmlns:p14="http://schemas.microsoft.com/office/powerpoint/2010/main" val="296834900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91871"/>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28</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543726" y="525138"/>
            <a:ext cx="7379761" cy="35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ctr" defTabSz="412750" rtl="0" eaLnBrk="1" fontAlgn="auto" latinLnBrk="0" hangingPunct="1">
              <a:lnSpc>
                <a:spcPct val="100000"/>
              </a:lnSpc>
              <a:spcBef>
                <a:spcPts val="0"/>
              </a:spcBef>
              <a:spcAft>
                <a:spcPts val="0"/>
              </a:spcAft>
              <a:buClrTx/>
              <a:buSzTx/>
              <a:buFontTx/>
              <a:buNone/>
              <a:tabLst/>
              <a:defRPr/>
            </a:pPr>
            <a:r>
              <a:rPr lang="en-GB" sz="3600" kern="0" dirty="0">
                <a:solidFill>
                  <a:srgbClr val="866FAC"/>
                </a:solidFill>
              </a:rPr>
              <a:t>Contact Us</a:t>
            </a:r>
            <a:endParaRPr kumimoji="0" lang="en-GB" sz="3600" b="1" i="0" u="none" strike="noStrike" kern="0" cap="none" spc="0" normalizeH="0" baseline="0" noProof="0" dirty="0">
              <a:ln>
                <a:noFill/>
              </a:ln>
              <a:solidFill>
                <a:srgbClr val="866FAC"/>
              </a:solidFill>
              <a:effectLst/>
              <a:uLnTx/>
              <a:uFillTx/>
              <a:latin typeface="Arial" panose="020B0604020202020204" pitchFamily="34" charset="0"/>
              <a:cs typeface="Arial" panose="020B0604020202020204" pitchFamily="34" charset="0"/>
              <a:sym typeface="Helvetica Neue Medium"/>
            </a:endParaRPr>
          </a:p>
        </p:txBody>
      </p:sp>
      <p:sp>
        <p:nvSpPr>
          <p:cNvPr id="7" name="Title Text">
            <a:extLst>
              <a:ext uri="{FF2B5EF4-FFF2-40B4-BE49-F238E27FC236}">
                <a16:creationId xmlns:a16="http://schemas.microsoft.com/office/drawing/2014/main" id="{0FF2859D-3EF6-4036-81D4-8ABD31EB5314}"/>
              </a:ext>
            </a:extLst>
          </p:cNvPr>
          <p:cNvSpPr txBox="1">
            <a:spLocks/>
          </p:cNvSpPr>
          <p:nvPr/>
        </p:nvSpPr>
        <p:spPr>
          <a:xfrm>
            <a:off x="596982" y="1147572"/>
            <a:ext cx="10894560" cy="4927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GB" alt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Neue Medium"/>
              </a:rPr>
              <a:t>Learn about a research study of interest hands on whilst in clinical placement</a:t>
            </a:r>
          </a:p>
          <a:p>
            <a:pPr marR="0" lvl="0" algn="ctr" defTabSz="412750" rtl="0" eaLnBrk="1" fontAlgn="auto" latinLnBrk="0" hangingPunct="0">
              <a:lnSpc>
                <a:spcPct val="100000"/>
              </a:lnSpc>
              <a:spcBef>
                <a:spcPts val="600"/>
              </a:spcBef>
              <a:spcAft>
                <a:spcPts val="0"/>
              </a:spcAft>
              <a:buClrTx/>
              <a:buSzTx/>
              <a:tabLst/>
              <a:defRPr/>
            </a:pPr>
            <a:r>
              <a:rPr kumimoji="0" lang="en-GB" altLang="en-US"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If you can help us develop this programme; want to become involved yourself; have interested students/staff; or merely want to know more; please get in touch.</a:t>
            </a:r>
          </a:p>
          <a:p>
            <a:pPr marR="0" lvl="0" algn="ctr" defTabSz="412750" rtl="0" eaLnBrk="1" fontAlgn="auto" latinLnBrk="0" hangingPunct="0">
              <a:lnSpc>
                <a:spcPct val="100000"/>
              </a:lnSpc>
              <a:spcBef>
                <a:spcPts val="600"/>
              </a:spcBef>
              <a:spcAft>
                <a:spcPts val="0"/>
              </a:spcAft>
              <a:buClrTx/>
              <a:buSzTx/>
              <a:tabLst/>
              <a:defRPr/>
            </a:pPr>
            <a:endParaRPr lang="en-GB" sz="2800" kern="0" dirty="0">
              <a:solidFill>
                <a:srgbClr val="000000"/>
              </a:solidFill>
            </a:endParaRPr>
          </a:p>
          <a:p>
            <a:pPr marR="0" lvl="0" algn="ctr" defTabSz="412750" rtl="0" eaLnBrk="1" fontAlgn="auto" latinLnBrk="0" hangingPunct="0">
              <a:lnSpc>
                <a:spcPct val="100000"/>
              </a:lnSpc>
              <a:spcBef>
                <a:spcPts val="600"/>
              </a:spcBef>
              <a:spcAft>
                <a:spcPts val="0"/>
              </a:spcAft>
              <a:buClrTx/>
              <a:buSzTx/>
              <a:tabLst/>
              <a:defRPr/>
            </a:pPr>
            <a:r>
              <a:rPr kumimoji="0" lang="en-GB"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Email: </a:t>
            </a:r>
            <a:r>
              <a:rPr kumimoji="0" lang="en-GB"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hlinkClick r:id="rId4"/>
              </a:rPr>
              <a:t>Wendy.andrusjak3@nhs.net</a:t>
            </a:r>
            <a:endParaRPr kumimoji="0" lang="en-GB"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endParaRPr>
          </a:p>
          <a:p>
            <a:pPr marR="0" lvl="0" algn="ctr" defTabSz="412750" rtl="0" eaLnBrk="1" fontAlgn="auto" latinLnBrk="0" hangingPunct="0">
              <a:lnSpc>
                <a:spcPct val="100000"/>
              </a:lnSpc>
              <a:spcBef>
                <a:spcPts val="600"/>
              </a:spcBef>
              <a:spcAft>
                <a:spcPts val="0"/>
              </a:spcAft>
              <a:buClrTx/>
              <a:buSzTx/>
              <a:tabLst/>
              <a:defRPr/>
            </a:pPr>
            <a:r>
              <a:rPr kumimoji="0" lang="en-GB"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rPr>
              <a:t>Phone: 07980958438</a:t>
            </a:r>
          </a:p>
          <a:p>
            <a:pPr marL="514350" marR="0" lvl="0" indent="-514350" algn="ctr" defTabSz="412750" rtl="0" eaLnBrk="1" fontAlgn="auto" latinLnBrk="0" hangingPunct="1">
              <a:lnSpc>
                <a:spcPct val="100000"/>
              </a:lnSpc>
              <a:spcBef>
                <a:spcPts val="0"/>
              </a:spcBef>
              <a:spcAft>
                <a:spcPts val="0"/>
              </a:spcAft>
              <a:buClrTx/>
              <a:buSzTx/>
              <a:buFontTx/>
              <a:buAutoNum type="arabicPeriod"/>
              <a:tabLst/>
              <a:defRPr/>
            </a:pPr>
            <a:endParaRPr kumimoji="0" lang="en-GB"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Neue Medium"/>
            </a:endParaRPr>
          </a:p>
        </p:txBody>
      </p:sp>
    </p:spTree>
    <p:extLst>
      <p:ext uri="{BB962C8B-B14F-4D97-AF65-F5344CB8AC3E}">
        <p14:creationId xmlns:p14="http://schemas.microsoft.com/office/powerpoint/2010/main" val="122874844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l" defTabSz="410766"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rPr>
              <a:pPr marL="0" marR="0" lvl="0" indent="0" algn="l" defTabSz="410766" rtl="0" eaLnBrk="1" fontAlgn="auto" latinLnBrk="0" hangingPunct="0">
                <a:lnSpc>
                  <a:spcPct val="100000"/>
                </a:lnSpc>
                <a:spcBef>
                  <a:spcPts val="0"/>
                </a:spcBef>
                <a:spcAft>
                  <a:spcPts val="0"/>
                </a:spcAft>
                <a:buClrTx/>
                <a:buSzTx/>
                <a:buFontTx/>
                <a:buNone/>
                <a:tabLst/>
                <a:defRPr/>
              </a:pPr>
              <a:t>3</a:t>
            </a:fld>
            <a:endParaRPr kumimoji="0"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Poppins Regular"/>
            </a:endParaRPr>
          </a:p>
        </p:txBody>
      </p:sp>
      <p:sp>
        <p:nvSpPr>
          <p:cNvPr id="9" name="TextBox 8">
            <a:extLst>
              <a:ext uri="{FF2B5EF4-FFF2-40B4-BE49-F238E27FC236}">
                <a16:creationId xmlns:a16="http://schemas.microsoft.com/office/drawing/2014/main" id="{0F941504-BDBD-983F-6523-769677BA0D92}"/>
              </a:ext>
            </a:extLst>
          </p:cNvPr>
          <p:cNvSpPr txBox="1"/>
          <p:nvPr/>
        </p:nvSpPr>
        <p:spPr>
          <a:xfrm>
            <a:off x="387500" y="1712858"/>
            <a:ext cx="11345280" cy="43053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109220" marR="0" lvl="0" indent="0" algn="l" defTabSz="41275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Helvetica Neue"/>
                <a:sym typeface="Helvetica Neue"/>
              </a:rPr>
              <a:t>Research aims to improve the future in healthcare:</a:t>
            </a:r>
            <a:endParaRPr kumimoji="0" lang="en-US" sz="1500" b="1" i="0" u="none" strike="noStrike" kern="0" cap="none" spc="0" normalizeH="0" baseline="0" noProof="0">
              <a:ln>
                <a:noFill/>
              </a:ln>
              <a:solidFill>
                <a:srgbClr val="000000"/>
              </a:solidFill>
              <a:effectLst/>
              <a:uLnTx/>
              <a:uFillTx/>
              <a:latin typeface="Helvetica Neue"/>
              <a:sym typeface="Helvetica Neue"/>
            </a:endParaRPr>
          </a:p>
          <a:p>
            <a:pPr marL="342900" marR="0" lvl="0"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1" i="0" u="sng" strike="noStrike" kern="0" cap="none" spc="0" normalizeH="0" baseline="0" noProof="0">
                <a:ln>
                  <a:noFill/>
                </a:ln>
                <a:solidFill>
                  <a:srgbClr val="0070C0"/>
                </a:solidFill>
                <a:effectLst/>
                <a:uLnTx/>
                <a:uFillTx/>
                <a:latin typeface="Helvetica Neue"/>
                <a:sym typeface="Helvetica Neue"/>
              </a:rPr>
              <a:t>Prevention</a:t>
            </a:r>
          </a:p>
          <a:p>
            <a:pPr marL="0" marR="0" lvl="4" indent="0" algn="l" defTabSz="41275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0070C0"/>
                </a:solidFill>
                <a:effectLst/>
                <a:uLnTx/>
                <a:uFillTx/>
                <a:latin typeface="Helvetica Neue"/>
                <a:sym typeface="Helvetica Neue"/>
              </a:rPr>
              <a:t>E.g. identifying risk factors, early management/intervention, reducing restrictive practices</a:t>
            </a:r>
          </a:p>
          <a:p>
            <a:pPr marL="342900" marR="0" lvl="0"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1" i="0" u="sng" strike="noStrike" kern="0" cap="none" spc="0" normalizeH="0" baseline="0" noProof="0">
                <a:ln>
                  <a:noFill/>
                </a:ln>
                <a:solidFill>
                  <a:srgbClr val="866FAC"/>
                </a:solidFill>
                <a:effectLst/>
                <a:uLnTx/>
                <a:uFillTx/>
                <a:latin typeface="Helvetica Neue"/>
                <a:sym typeface="Helvetica Neue"/>
              </a:rPr>
              <a:t>Diagnosis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866FAC"/>
                </a:solidFill>
                <a:effectLst/>
                <a:uLnTx/>
                <a:uFillTx/>
                <a:latin typeface="Helvetica Neue"/>
                <a:sym typeface="Helvetica Neue"/>
              </a:rPr>
              <a:t>Does the label effectively describe someone's experience? Does symptomatology present differently in different groups? What overlap of factors constitute a diagnosis?</a:t>
            </a:r>
          </a:p>
          <a:p>
            <a:pPr marL="342900" marR="0" lvl="0"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1" i="0" u="sng" strike="noStrike" kern="0" cap="none" spc="0" normalizeH="0" baseline="0" noProof="0">
                <a:ln>
                  <a:noFill/>
                </a:ln>
                <a:solidFill>
                  <a:srgbClr val="7CDECE"/>
                </a:solidFill>
                <a:effectLst/>
                <a:uLnTx/>
                <a:uFillTx/>
                <a:latin typeface="Helvetica Neue"/>
                <a:sym typeface="Helvetica Neue"/>
              </a:rPr>
              <a:t>Treatment</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7CDECE"/>
                </a:solidFill>
                <a:effectLst/>
                <a:uLnTx/>
                <a:uFillTx/>
                <a:latin typeface="Helvetica Neue"/>
                <a:sym typeface="Helvetica Neue"/>
              </a:rPr>
              <a:t>Modalities of therapy, medicines and their management, behaviour change strategies</a:t>
            </a:r>
          </a:p>
          <a:p>
            <a:pPr marL="342900" marR="0" lvl="0"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1" i="0" u="sng" strike="noStrike" kern="0" cap="none" spc="0" normalizeH="0" baseline="0" noProof="0">
                <a:ln>
                  <a:noFill/>
                </a:ln>
                <a:solidFill>
                  <a:srgbClr val="002060"/>
                </a:solidFill>
                <a:effectLst/>
                <a:uLnTx/>
                <a:uFillTx/>
                <a:latin typeface="Helvetica Neue"/>
                <a:sym typeface="Helvetica Neue"/>
              </a:rPr>
              <a:t>Best Practice</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002060"/>
                </a:solidFill>
                <a:effectLst/>
                <a:uLnTx/>
                <a:uFillTx/>
                <a:latin typeface="Helvetica Neue"/>
                <a:sym typeface="Helvetica Neue"/>
              </a:rPr>
              <a:t>Ensures policy reflects evidence base, improve competency of staff/carers/patients, ethical conduct</a:t>
            </a:r>
          </a:p>
          <a:p>
            <a:pPr marL="342900" marR="0" lvl="0"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000" b="1" i="0" u="sng" strike="noStrike" kern="0" cap="none" spc="0" normalizeH="0" baseline="0" noProof="0">
                <a:ln>
                  <a:noFill/>
                </a:ln>
                <a:solidFill>
                  <a:srgbClr val="00A2FF">
                    <a:lumMod val="75000"/>
                  </a:srgbClr>
                </a:solidFill>
                <a:effectLst/>
                <a:uLnTx/>
                <a:uFillTx/>
                <a:latin typeface="Helvetica Neue"/>
                <a:sym typeface="Helvetica Neue"/>
              </a:rPr>
              <a:t>Economy</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rgbClr val="00A2FF">
                    <a:lumMod val="75000"/>
                  </a:srgbClr>
                </a:solidFill>
                <a:effectLst/>
                <a:uLnTx/>
                <a:uFillTx/>
                <a:latin typeface="Helvetica Neue"/>
                <a:sym typeface="Helvetica Neue"/>
              </a:rPr>
              <a:t>Best use of a limited resource - increases efficiency, reduces treatment cost/time, receive funding from commercial research</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00A2FF">
                  <a:lumMod val="75000"/>
                </a:srgbClr>
              </a:solidFill>
              <a:effectLst/>
              <a:uLnTx/>
              <a:uFillTx/>
              <a:latin typeface="Helvetica Neue"/>
              <a:sym typeface="Helvetica Neue"/>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0000"/>
                </a:solidFill>
                <a:effectLst/>
                <a:uLnTx/>
                <a:uFillTx/>
                <a:latin typeface="Helvetica Neue"/>
                <a:sym typeface="Helvetica Neue"/>
              </a:rPr>
              <a:t> Many benefits of involvement for clinical staff</a:t>
            </a:r>
          </a:p>
          <a:p>
            <a:pPr marL="342900" marR="0" lvl="0" indent="-342900" algn="l" defTabSz="41275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0" cap="none" spc="0" normalizeH="0" baseline="0" noProof="0">
              <a:ln>
                <a:noFill/>
              </a:ln>
              <a:solidFill>
                <a:srgbClr val="7030A0"/>
              </a:solidFill>
              <a:effectLst/>
              <a:uLnTx/>
              <a:uFillTx/>
              <a:latin typeface="Helvetica Neue"/>
              <a:sym typeface="Helvetica Neue"/>
            </a:endParaRPr>
          </a:p>
          <a:p>
            <a:pPr marL="342900" marR="0" lvl="1" indent="-34290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Neue"/>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1570960" y="303564"/>
            <a:ext cx="7379761" cy="3592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marL="0" marR="0" lvl="0" indent="0" algn="l" defTabSz="412750" rtl="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a:ln>
                  <a:noFill/>
                </a:ln>
                <a:solidFill>
                  <a:srgbClr val="866FAC"/>
                </a:solidFill>
                <a:effectLst/>
                <a:uLnTx/>
                <a:uFillTx/>
                <a:latin typeface="Arial"/>
                <a:cs typeface="Arial"/>
                <a:sym typeface="Helvetica Neue Medium"/>
              </a:rPr>
              <a:t>Why is Research Important in Mental Healthcare?</a:t>
            </a:r>
          </a:p>
          <a:p>
            <a:pPr marL="0" marR="0" lvl="0" indent="0" algn="ctr" defTabSz="412750" rtl="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a:ln>
                <a:noFill/>
              </a:ln>
              <a:solidFill>
                <a:srgbClr val="866FAC"/>
              </a:solidFill>
              <a:effectLst/>
              <a:uLnTx/>
              <a:uFillTx/>
              <a:latin typeface="Arial" panose="020B0604020202020204" pitchFamily="34" charset="0"/>
              <a:cs typeface="Arial" panose="020B0604020202020204" pitchFamily="34" charset="0"/>
              <a:sym typeface="Helvetica Neue Medium"/>
            </a:endParaRPr>
          </a:p>
        </p:txBody>
      </p:sp>
      <p:pic>
        <p:nvPicPr>
          <p:cNvPr id="3" name="Picture 4" descr="A picture containing text, vector graphics&#10;&#10;Description automatically generated">
            <a:extLst>
              <a:ext uri="{FF2B5EF4-FFF2-40B4-BE49-F238E27FC236}">
                <a16:creationId xmlns:a16="http://schemas.microsoft.com/office/drawing/2014/main" id="{18ED499C-F050-AF11-E9EA-D156C809DBD5}"/>
              </a:ext>
            </a:extLst>
          </p:cNvPr>
          <p:cNvPicPr>
            <a:picLocks noChangeAspect="1"/>
          </p:cNvPicPr>
          <p:nvPr/>
        </p:nvPicPr>
        <p:blipFill>
          <a:blip r:embed="rId4"/>
          <a:stretch>
            <a:fillRect/>
          </a:stretch>
        </p:blipFill>
        <p:spPr>
          <a:xfrm>
            <a:off x="8547769" y="234344"/>
            <a:ext cx="3358147" cy="2024523"/>
          </a:xfrm>
          <a:prstGeom prst="rect">
            <a:avLst/>
          </a:prstGeom>
        </p:spPr>
      </p:pic>
    </p:spTree>
    <p:extLst>
      <p:ext uri="{BB962C8B-B14F-4D97-AF65-F5344CB8AC3E}">
        <p14:creationId xmlns:p14="http://schemas.microsoft.com/office/powerpoint/2010/main" val="3858262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9" name="TextBox 8">
            <a:extLst>
              <a:ext uri="{FF2B5EF4-FFF2-40B4-BE49-F238E27FC236}">
                <a16:creationId xmlns:a16="http://schemas.microsoft.com/office/drawing/2014/main" id="{0F941504-BDBD-983F-6523-769677BA0D92}"/>
              </a:ext>
            </a:extLst>
          </p:cNvPr>
          <p:cNvSpPr txBox="1"/>
          <p:nvPr/>
        </p:nvSpPr>
        <p:spPr>
          <a:xfrm>
            <a:off x="721711" y="1968707"/>
            <a:ext cx="10707578" cy="3786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noAutofit/>
          </a:bodyPr>
          <a:lstStyle/>
          <a:p>
            <a:pPr marL="285750" indent="-285750" algn="l" defTabSz="825500">
              <a:buFont typeface="Wingdings" panose="05000000000000000000" pitchFamily="2" charset="2"/>
              <a:buChar char="Ø"/>
            </a:pPr>
            <a:r>
              <a:rPr lang="en-US" sz="2400" b="0" dirty="0">
                <a:latin typeface="Arial"/>
                <a:cs typeface="Arial"/>
              </a:rPr>
              <a:t>Theoretical syllabus but no formal clinical element of MH nursing education</a:t>
            </a:r>
          </a:p>
          <a:p>
            <a:pPr marL="342900" indent="-342900" algn="l" defTabSz="825500">
              <a:buFont typeface="Arial" panose="020B0604020202020204" pitchFamily="34" charset="0"/>
              <a:buChar char="•"/>
            </a:pPr>
            <a:r>
              <a:rPr lang="en-US" sz="2000" b="0" dirty="0">
                <a:latin typeface="Arial" panose="020B0604020202020204" pitchFamily="34" charset="0"/>
                <a:cs typeface="Arial" panose="020B0604020202020204" pitchFamily="34" charset="0"/>
              </a:rPr>
              <a:t>This is offered to other mental health disciplines; medicine, psychology etc.</a:t>
            </a:r>
          </a:p>
          <a:p>
            <a:pPr marL="285750" indent="-285750" algn="l" defTabSz="825500">
              <a:buFont typeface="Wingdings" panose="05000000000000000000" pitchFamily="2" charset="2"/>
              <a:buChar char="Ø"/>
            </a:pPr>
            <a:endParaRPr lang="en-US" sz="2400" b="0" dirty="0">
              <a:latin typeface="Arial" panose="020B0604020202020204" pitchFamily="34" charset="0"/>
              <a:cs typeface="Arial" panose="020B0604020202020204" pitchFamily="34" charset="0"/>
            </a:endParaRPr>
          </a:p>
          <a:p>
            <a:pPr marL="285750" indent="-285750" algn="l" defTabSz="825500">
              <a:buFont typeface="Wingdings" panose="05000000000000000000" pitchFamily="2" charset="2"/>
              <a:buChar char="Ø"/>
            </a:pPr>
            <a:r>
              <a:rPr lang="en-US" sz="2400" b="0" dirty="0">
                <a:latin typeface="Arial" panose="020B0604020202020204" pitchFamily="34" charset="0"/>
                <a:cs typeface="Arial" panose="020B0604020202020204" pitchFamily="34" charset="0"/>
              </a:rPr>
              <a:t>Theory-practice gap in mental health nursing</a:t>
            </a:r>
          </a:p>
          <a:p>
            <a:pPr marL="342900" lvl="2" indent="-342900" algn="l" defTabSz="825500">
              <a:buFont typeface="Arial" panose="020B0604020202020204" pitchFamily="34" charset="0"/>
              <a:buChar char="•"/>
            </a:pPr>
            <a:r>
              <a:rPr lang="en-US" sz="2000" b="0" dirty="0">
                <a:latin typeface="Arial" panose="020B0604020202020204" pitchFamily="34" charset="0"/>
                <a:cs typeface="Arial" panose="020B0604020202020204" pitchFamily="34" charset="0"/>
              </a:rPr>
              <a:t>Generic NMC standards for pre-registration education</a:t>
            </a:r>
          </a:p>
          <a:p>
            <a:pPr marL="342900" lvl="2" indent="-342900" algn="l" defTabSz="825500">
              <a:buFont typeface="Arial" panose="020B0604020202020204" pitchFamily="34" charset="0"/>
              <a:buChar char="•"/>
            </a:pPr>
            <a:r>
              <a:rPr lang="en-US" sz="2000" b="0" dirty="0">
                <a:latin typeface="Arial" panose="020B0604020202020204" pitchFamily="34" charset="0"/>
                <a:cs typeface="Arial" panose="020B0604020202020204" pitchFamily="34" charset="0"/>
              </a:rPr>
              <a:t>Lack of MH (nursing) presence in research</a:t>
            </a:r>
          </a:p>
          <a:p>
            <a:pPr marL="342900" lvl="2" indent="-342900" algn="l" defTabSz="825500">
              <a:buFont typeface="Arial" panose="020B0604020202020204" pitchFamily="34" charset="0"/>
              <a:buChar char="•"/>
            </a:pPr>
            <a:r>
              <a:rPr lang="en-US" sz="2000" b="0" dirty="0">
                <a:latin typeface="Arial"/>
                <a:cs typeface="Arial"/>
              </a:rPr>
              <a:t>Discussed at RCN congress June 2022</a:t>
            </a:r>
          </a:p>
          <a:p>
            <a:pPr marL="342900" lvl="2" indent="-342900" algn="l" defTabSz="825500">
              <a:buFont typeface="Arial" panose="020B0604020202020204" pitchFamily="34" charset="0"/>
              <a:buChar char="•"/>
            </a:pPr>
            <a:endParaRPr lang="en-US" sz="2000" b="0" dirty="0">
              <a:latin typeface="Arial" panose="020B0604020202020204" pitchFamily="34" charset="0"/>
              <a:cs typeface="Arial" panose="020B0604020202020204" pitchFamily="34" charset="0"/>
            </a:endParaRPr>
          </a:p>
          <a:p>
            <a:pPr marL="342900" lvl="2" indent="-342900" algn="l" defTabSz="825500">
              <a:buFont typeface="Wingdings" panose="020B0604020202020204" pitchFamily="34" charset="0"/>
              <a:buChar char="Ø"/>
            </a:pPr>
            <a:r>
              <a:rPr lang="en-US" sz="2000" b="0" dirty="0">
                <a:latin typeface="Arial"/>
                <a:cs typeface="Arial"/>
              </a:rPr>
              <a:t>For those choosing clinical academia, the path through this can be convoluted and confusing</a:t>
            </a:r>
            <a:endParaRPr lang="en-US" sz="2000" b="0" dirty="0">
              <a:latin typeface="Arial" panose="020B0604020202020204" pitchFamily="34" charset="0"/>
              <a:cs typeface="Arial" panose="020B0604020202020204" pitchFamily="34" charset="0"/>
            </a:endParaRPr>
          </a:p>
          <a:p>
            <a:pPr marL="342900" lvl="1" indent="-342900" algn="l" defTabSz="825500">
              <a:buFont typeface="Arial" panose="020B0604020202020204" pitchFamily="34" charset="0"/>
              <a:buChar char="•"/>
            </a:pPr>
            <a:endParaRPr lang="en-US" sz="2400" b="0" dirty="0">
              <a:latin typeface="Arial" panose="020B0604020202020204" pitchFamily="34" charset="0"/>
              <a:cs typeface="Arial" panose="020B0604020202020204" pitchFamily="34" charset="0"/>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048766" y="263880"/>
            <a:ext cx="7379761" cy="35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hangingPunct="1"/>
            <a:r>
              <a:rPr lang="en-GB" sz="3600" dirty="0">
                <a:solidFill>
                  <a:srgbClr val="866FAC"/>
                </a:solidFill>
              </a:rPr>
              <a:t>Current Climate and Implications for Nursing Students</a:t>
            </a:r>
          </a:p>
          <a:p>
            <a:pPr algn="ctr" hangingPunct="1"/>
            <a:endParaRPr lang="en-GB" sz="2800" dirty="0">
              <a:solidFill>
                <a:srgbClr val="866FAC"/>
              </a:solidFill>
            </a:endParaRPr>
          </a:p>
        </p:txBody>
      </p:sp>
      <p:sp>
        <p:nvSpPr>
          <p:cNvPr id="6" name="TextBox 5">
            <a:extLst>
              <a:ext uri="{FF2B5EF4-FFF2-40B4-BE49-F238E27FC236}">
                <a16:creationId xmlns:a16="http://schemas.microsoft.com/office/drawing/2014/main" id="{939913A8-BA57-4C6F-AB28-B314B54724EB}"/>
              </a:ext>
            </a:extLst>
          </p:cNvPr>
          <p:cNvSpPr txBox="1"/>
          <p:nvPr/>
        </p:nvSpPr>
        <p:spPr>
          <a:xfrm>
            <a:off x="583720" y="5433319"/>
            <a:ext cx="10886569" cy="600164"/>
          </a:xfrm>
          <a:prstGeom prst="rect">
            <a:avLst/>
          </a:prstGeom>
          <a:noFill/>
        </p:spPr>
        <p:txBody>
          <a:bodyPr wrap="square">
            <a:spAutoFit/>
          </a:bodyPr>
          <a:lstStyle/>
          <a:p>
            <a:r>
              <a:rPr lang="en-US" sz="1100" u="sng">
                <a:ea typeface="+mn-lt"/>
                <a:cs typeface="+mn-lt"/>
              </a:rPr>
              <a:t>Sources</a:t>
            </a:r>
            <a:endParaRPr lang="en-US" sz="1100">
              <a:ea typeface="+mn-lt"/>
              <a:cs typeface="+mn-lt"/>
            </a:endParaRPr>
          </a:p>
          <a:p>
            <a:r>
              <a:rPr lang="en-GB" sz="1100" i="0" err="1">
                <a:solidFill>
                  <a:srgbClr val="1C1D1E"/>
                </a:solidFill>
                <a:effectLst/>
              </a:rPr>
              <a:t>Warrender</a:t>
            </a:r>
            <a:r>
              <a:rPr lang="en-GB" sz="1100" i="0">
                <a:solidFill>
                  <a:srgbClr val="1C1D1E"/>
                </a:solidFill>
                <a:effectLst/>
              </a:rPr>
              <a:t>, D. 2021. Mental health nursing and the theory-practice gap: Civil war and intellectual self-injury. </a:t>
            </a:r>
            <a:r>
              <a:rPr lang="en-GB" sz="1100" i="1">
                <a:solidFill>
                  <a:srgbClr val="1C1D1E"/>
                </a:solidFill>
                <a:effectLst/>
              </a:rPr>
              <a:t>Journal of Psychiatric and Mental </a:t>
            </a:r>
            <a:r>
              <a:rPr lang="en-GB" sz="1100" i="1">
                <a:solidFill>
                  <a:srgbClr val="1C1D1E"/>
                </a:solidFill>
              </a:rPr>
              <a:t>H</a:t>
            </a:r>
            <a:r>
              <a:rPr lang="en-GB" sz="1100" i="1">
                <a:solidFill>
                  <a:srgbClr val="1C1D1E"/>
                </a:solidFill>
                <a:effectLst/>
              </a:rPr>
              <a:t>ealth Nursing</a:t>
            </a:r>
            <a:r>
              <a:rPr lang="en-GB" sz="1100" i="0">
                <a:solidFill>
                  <a:srgbClr val="1C1D1E"/>
                </a:solidFill>
                <a:effectLst/>
              </a:rPr>
              <a:t>. </a:t>
            </a:r>
            <a:br>
              <a:rPr lang="en-GB" sz="1100" i="0">
                <a:solidFill>
                  <a:srgbClr val="1C1D1E"/>
                </a:solidFill>
                <a:effectLst/>
              </a:rPr>
            </a:br>
            <a:r>
              <a:rPr lang="en-GB" sz="1100" b="1" i="0">
                <a:solidFill>
                  <a:srgbClr val="1C1D1E"/>
                </a:solidFill>
                <a:effectLst/>
              </a:rPr>
              <a:t>29</a:t>
            </a:r>
            <a:r>
              <a:rPr lang="en-GB" sz="1100" i="0">
                <a:solidFill>
                  <a:srgbClr val="1C1D1E"/>
                </a:solidFill>
                <a:effectLst/>
              </a:rPr>
              <a:t>(2), pp. 171-173</a:t>
            </a:r>
            <a:endParaRPr lang="en-US" sz="1100"/>
          </a:p>
        </p:txBody>
      </p:sp>
    </p:spTree>
    <p:extLst>
      <p:ext uri="{BB962C8B-B14F-4D97-AF65-F5344CB8AC3E}">
        <p14:creationId xmlns:p14="http://schemas.microsoft.com/office/powerpoint/2010/main" val="16041600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32D8EC-F273-3A21-B827-1D12B1D39ACE}"/>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A1FEA775-F627-9C41-A133-A2C42EBE4EC2}"/>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latin typeface="Poppins" pitchFamily="2" charset="77"/>
                <a:cs typeface="Poppins" pitchFamily="2" charset="77"/>
              </a:rPr>
              <a:t>5</a:t>
            </a:fld>
            <a:endParaRPr>
              <a:latin typeface="Poppins" pitchFamily="2" charset="77"/>
              <a:cs typeface="Poppins" pitchFamily="2" charset="77"/>
            </a:endParaRPr>
          </a:p>
        </p:txBody>
      </p:sp>
      <p:sp>
        <p:nvSpPr>
          <p:cNvPr id="7" name="Title Text">
            <a:extLst>
              <a:ext uri="{FF2B5EF4-FFF2-40B4-BE49-F238E27FC236}">
                <a16:creationId xmlns:a16="http://schemas.microsoft.com/office/drawing/2014/main" id="{594905CE-88E6-4D73-ABAA-3459D1769CFC}"/>
              </a:ext>
            </a:extLst>
          </p:cNvPr>
          <p:cNvSpPr txBox="1">
            <a:spLocks/>
          </p:cNvSpPr>
          <p:nvPr/>
        </p:nvSpPr>
        <p:spPr>
          <a:xfrm>
            <a:off x="2084365" y="492712"/>
            <a:ext cx="9411760" cy="3592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sz="3600">
                <a:solidFill>
                  <a:srgbClr val="866FAC"/>
                </a:solidFill>
                <a:latin typeface="Arial"/>
                <a:cs typeface="Arial"/>
              </a:rPr>
              <a:t>Perceived Nursing Career Progression</a:t>
            </a:r>
          </a:p>
          <a:p>
            <a:pPr algn="ctr" hangingPunct="1"/>
            <a:endParaRPr lang="en-GB" sz="2800">
              <a:solidFill>
                <a:srgbClr val="866FAC"/>
              </a:solidFill>
            </a:endParaRPr>
          </a:p>
        </p:txBody>
      </p:sp>
      <p:pic>
        <p:nvPicPr>
          <p:cNvPr id="11" name="Picture 11">
            <a:extLst>
              <a:ext uri="{FF2B5EF4-FFF2-40B4-BE49-F238E27FC236}">
                <a16:creationId xmlns:a16="http://schemas.microsoft.com/office/drawing/2014/main" id="{199167C2-C94D-AE3A-5697-2831AEF09525}"/>
              </a:ext>
            </a:extLst>
          </p:cNvPr>
          <p:cNvPicPr>
            <a:picLocks noChangeAspect="1"/>
          </p:cNvPicPr>
          <p:nvPr/>
        </p:nvPicPr>
        <p:blipFill>
          <a:blip r:embed="rId4"/>
          <a:stretch>
            <a:fillRect/>
          </a:stretch>
        </p:blipFill>
        <p:spPr>
          <a:xfrm>
            <a:off x="163210" y="1532179"/>
            <a:ext cx="11827750" cy="4128705"/>
          </a:xfrm>
          <a:prstGeom prst="rect">
            <a:avLst/>
          </a:prstGeom>
        </p:spPr>
      </p:pic>
      <p:pic>
        <p:nvPicPr>
          <p:cNvPr id="15" name="Picture 15" descr="A picture containing text&#10;&#10;Description automatically generated">
            <a:extLst>
              <a:ext uri="{FF2B5EF4-FFF2-40B4-BE49-F238E27FC236}">
                <a16:creationId xmlns:a16="http://schemas.microsoft.com/office/drawing/2014/main" id="{0D000008-DC39-9AB6-85DF-B9B82427C326}"/>
              </a:ext>
            </a:extLst>
          </p:cNvPr>
          <p:cNvPicPr>
            <a:picLocks noChangeAspect="1"/>
          </p:cNvPicPr>
          <p:nvPr/>
        </p:nvPicPr>
        <p:blipFill>
          <a:blip r:embed="rId5"/>
          <a:stretch>
            <a:fillRect/>
          </a:stretch>
        </p:blipFill>
        <p:spPr>
          <a:xfrm>
            <a:off x="10074613" y="4355123"/>
            <a:ext cx="2743200" cy="1195754"/>
          </a:xfrm>
          <a:prstGeom prst="rect">
            <a:avLst/>
          </a:prstGeom>
        </p:spPr>
      </p:pic>
    </p:spTree>
    <p:extLst>
      <p:ext uri="{BB962C8B-B14F-4D97-AF65-F5344CB8AC3E}">
        <p14:creationId xmlns:p14="http://schemas.microsoft.com/office/powerpoint/2010/main" val="375011827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4974CF-2E6B-73DC-6798-646A62FD3181}"/>
              </a:ext>
            </a:extLst>
          </p:cNvPr>
          <p:cNvPicPr>
            <a:picLocks noChangeAspect="1"/>
          </p:cNvPicPr>
          <p:nvPr/>
        </p:nvPicPr>
        <p:blipFill>
          <a:blip r:embed="rId3">
            <a:lum/>
            <a:alphaModFix amt="36000"/>
          </a:blip>
          <a:stretch>
            <a:fillRect/>
          </a:stretch>
        </p:blipFill>
        <p:spPr>
          <a:xfrm>
            <a:off x="5738647" y="0"/>
            <a:ext cx="6851651" cy="6966804"/>
          </a:xfrm>
          <a:prstGeom prst="rect">
            <a:avLst/>
          </a:prstGeom>
        </p:spPr>
      </p:pic>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10" name="Title Text">
            <a:extLst>
              <a:ext uri="{FF2B5EF4-FFF2-40B4-BE49-F238E27FC236}">
                <a16:creationId xmlns:a16="http://schemas.microsoft.com/office/drawing/2014/main" id="{8ED31A50-2445-26AA-F097-F717A270E092}"/>
              </a:ext>
            </a:extLst>
          </p:cNvPr>
          <p:cNvSpPr txBox="1">
            <a:spLocks/>
          </p:cNvSpPr>
          <p:nvPr/>
        </p:nvSpPr>
        <p:spPr>
          <a:xfrm>
            <a:off x="2543726" y="525138"/>
            <a:ext cx="7379761" cy="359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sz="3600">
                <a:solidFill>
                  <a:srgbClr val="866FAC"/>
                </a:solidFill>
              </a:rPr>
              <a:t>An Alternative Route!</a:t>
            </a:r>
          </a:p>
          <a:p>
            <a:pPr algn="ctr" hangingPunct="1"/>
            <a:endParaRPr lang="en-GB" sz="2800">
              <a:solidFill>
                <a:srgbClr val="866FAC"/>
              </a:solidFill>
            </a:endParaRPr>
          </a:p>
        </p:txBody>
      </p:sp>
      <p:sp>
        <p:nvSpPr>
          <p:cNvPr id="6" name="TextBox 5">
            <a:extLst>
              <a:ext uri="{FF2B5EF4-FFF2-40B4-BE49-F238E27FC236}">
                <a16:creationId xmlns:a16="http://schemas.microsoft.com/office/drawing/2014/main" id="{939913A8-BA57-4C6F-AB28-B314B54724EB}"/>
              </a:ext>
            </a:extLst>
          </p:cNvPr>
          <p:cNvSpPr txBox="1"/>
          <p:nvPr/>
        </p:nvSpPr>
        <p:spPr>
          <a:xfrm>
            <a:off x="583720" y="5433319"/>
            <a:ext cx="10886569" cy="600164"/>
          </a:xfrm>
          <a:prstGeom prst="rect">
            <a:avLst/>
          </a:prstGeom>
          <a:noFill/>
        </p:spPr>
        <p:txBody>
          <a:bodyPr wrap="square">
            <a:spAutoFit/>
          </a:bodyPr>
          <a:lstStyle/>
          <a:p>
            <a:r>
              <a:rPr lang="en-US" sz="1100" u="sng">
                <a:ea typeface="+mn-lt"/>
                <a:cs typeface="+mn-lt"/>
              </a:rPr>
              <a:t>Sources</a:t>
            </a:r>
            <a:endParaRPr lang="en-US" sz="1100">
              <a:ea typeface="+mn-lt"/>
              <a:cs typeface="+mn-lt"/>
            </a:endParaRPr>
          </a:p>
          <a:p>
            <a:r>
              <a:rPr lang="en-GB" sz="1100" i="0" err="1">
                <a:solidFill>
                  <a:srgbClr val="1C1D1E"/>
                </a:solidFill>
                <a:effectLst/>
              </a:rPr>
              <a:t>Warrender</a:t>
            </a:r>
            <a:r>
              <a:rPr lang="en-GB" sz="1100" i="0">
                <a:solidFill>
                  <a:srgbClr val="1C1D1E"/>
                </a:solidFill>
                <a:effectLst/>
              </a:rPr>
              <a:t>, D. 2021. Mental health nursing and the theory-practice gap: Civil war and intellectual self-injury. </a:t>
            </a:r>
            <a:r>
              <a:rPr lang="en-GB" sz="1100" i="1">
                <a:solidFill>
                  <a:srgbClr val="1C1D1E"/>
                </a:solidFill>
                <a:effectLst/>
              </a:rPr>
              <a:t>Journal of Psychiatric and Mental </a:t>
            </a:r>
            <a:r>
              <a:rPr lang="en-GB" sz="1100" i="1">
                <a:solidFill>
                  <a:srgbClr val="1C1D1E"/>
                </a:solidFill>
              </a:rPr>
              <a:t>H</a:t>
            </a:r>
            <a:r>
              <a:rPr lang="en-GB" sz="1100" i="1">
                <a:solidFill>
                  <a:srgbClr val="1C1D1E"/>
                </a:solidFill>
                <a:effectLst/>
              </a:rPr>
              <a:t>ealth Nursing</a:t>
            </a:r>
            <a:r>
              <a:rPr lang="en-GB" sz="1100" i="0">
                <a:solidFill>
                  <a:srgbClr val="1C1D1E"/>
                </a:solidFill>
                <a:effectLst/>
              </a:rPr>
              <a:t>. </a:t>
            </a:r>
            <a:br>
              <a:rPr lang="en-GB" sz="1100" i="0">
                <a:solidFill>
                  <a:srgbClr val="1C1D1E"/>
                </a:solidFill>
                <a:effectLst/>
              </a:rPr>
            </a:br>
            <a:r>
              <a:rPr lang="en-GB" sz="1100" b="1" i="0">
                <a:solidFill>
                  <a:srgbClr val="1C1D1E"/>
                </a:solidFill>
                <a:effectLst/>
              </a:rPr>
              <a:t>29</a:t>
            </a:r>
            <a:r>
              <a:rPr lang="en-GB" sz="1100" i="0">
                <a:solidFill>
                  <a:srgbClr val="1C1D1E"/>
                </a:solidFill>
                <a:effectLst/>
              </a:rPr>
              <a:t>(2), pp. 171-173</a:t>
            </a:r>
            <a:endParaRPr lang="en-US" sz="1100"/>
          </a:p>
        </p:txBody>
      </p:sp>
      <p:sp>
        <p:nvSpPr>
          <p:cNvPr id="2" name="TextBox 1">
            <a:extLst>
              <a:ext uri="{FF2B5EF4-FFF2-40B4-BE49-F238E27FC236}">
                <a16:creationId xmlns:a16="http://schemas.microsoft.com/office/drawing/2014/main" id="{E91A5E3F-D47E-450A-813A-F699730B5800}"/>
              </a:ext>
            </a:extLst>
          </p:cNvPr>
          <p:cNvSpPr txBox="1"/>
          <p:nvPr/>
        </p:nvSpPr>
        <p:spPr>
          <a:xfrm>
            <a:off x="1038168" y="1116979"/>
            <a:ext cx="1039087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3000" b="1" i="0" u="none" strike="noStrike" cap="none" spc="0" normalizeH="0" baseline="0">
                <a:ln>
                  <a:noFill/>
                </a:ln>
                <a:solidFill>
                  <a:srgbClr val="000000"/>
                </a:solidFill>
                <a:effectLst/>
                <a:uFillTx/>
                <a:latin typeface="Helvetica Neue"/>
                <a:ea typeface="Helvetica Neue"/>
                <a:cs typeface="Helvetica Neue"/>
                <a:sym typeface="Helvetica Neue"/>
              </a:rPr>
              <a:t>Research</a:t>
            </a:r>
          </a:p>
        </p:txBody>
      </p:sp>
      <p:pic>
        <p:nvPicPr>
          <p:cNvPr id="11266" name="Picture 2" descr="Nursing Research Paper Writing Tips for Nursing Professionals">
            <a:extLst>
              <a:ext uri="{FF2B5EF4-FFF2-40B4-BE49-F238E27FC236}">
                <a16:creationId xmlns:a16="http://schemas.microsoft.com/office/drawing/2014/main" id="{850AFA09-8BA2-4CCD-93D4-695519771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416" y="1971523"/>
            <a:ext cx="4915915" cy="302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8410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7" name="Title Text">
            <a:extLst>
              <a:ext uri="{FF2B5EF4-FFF2-40B4-BE49-F238E27FC236}">
                <a16:creationId xmlns:a16="http://schemas.microsoft.com/office/drawing/2014/main" id="{667775C1-01F9-5C32-3F1B-FC3A15D8A1CC}"/>
              </a:ext>
            </a:extLst>
          </p:cNvPr>
          <p:cNvSpPr txBox="1">
            <a:spLocks/>
          </p:cNvSpPr>
          <p:nvPr/>
        </p:nvSpPr>
        <p:spPr>
          <a:xfrm>
            <a:off x="518318" y="1533488"/>
            <a:ext cx="5060765" cy="219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sz="4800">
                <a:solidFill>
                  <a:srgbClr val="866FAC"/>
                </a:solidFill>
              </a:rPr>
              <a:t>Research Nurse</a:t>
            </a:r>
          </a:p>
          <a:p>
            <a:pPr algn="ctr"/>
            <a:r>
              <a:rPr lang="en-GB" sz="3600">
                <a:solidFill>
                  <a:srgbClr val="866FAC"/>
                </a:solidFill>
                <a:latin typeface="Arial"/>
                <a:cs typeface="Arial"/>
              </a:rPr>
              <a:t>(Clinical)</a:t>
            </a:r>
            <a:endParaRPr lang="en-GB" sz="3600">
              <a:latin typeface="Arial"/>
              <a:cs typeface="Arial"/>
            </a:endParaRPr>
          </a:p>
        </p:txBody>
      </p:sp>
      <p:sp>
        <p:nvSpPr>
          <p:cNvPr id="8" name="TextBox 7">
            <a:extLst>
              <a:ext uri="{FF2B5EF4-FFF2-40B4-BE49-F238E27FC236}">
                <a16:creationId xmlns:a16="http://schemas.microsoft.com/office/drawing/2014/main" id="{7B990994-0863-44A2-980B-EC68A537C5A9}"/>
              </a:ext>
            </a:extLst>
          </p:cNvPr>
          <p:cNvSpPr txBox="1"/>
          <p:nvPr/>
        </p:nvSpPr>
        <p:spPr>
          <a:xfrm>
            <a:off x="6014665" y="1286421"/>
            <a:ext cx="6295868" cy="4893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a:pPr>
            <a:r>
              <a:rPr lang="en-GB" sz="2400">
                <a:solidFill>
                  <a:srgbClr val="212B32"/>
                </a:solidFill>
              </a:rPr>
              <a:t>Responsible for assessing and managing the care pathways of patients and carers participating in research studies; ensuring good communication between research and clinical teams</a:t>
            </a:r>
          </a:p>
          <a:p>
            <a:pPr marL="0" indent="0" algn="l">
              <a:buFont typeface="Arial" panose="020B0604020202020204" pitchFamily="34" charset="0"/>
              <a:buNone/>
              <a:defRPr/>
            </a:pPr>
            <a:endParaRPr lang="en-GB" sz="2400">
              <a:solidFill>
                <a:srgbClr val="212B32"/>
              </a:solidFill>
            </a:endParaRPr>
          </a:p>
          <a:p>
            <a:pPr algn="l">
              <a:defRPr/>
            </a:pPr>
            <a:r>
              <a:rPr lang="en-GB" sz="2400">
                <a:solidFill>
                  <a:srgbClr val="212B32"/>
                </a:solidFill>
              </a:rPr>
              <a:t>The role involves using an in-depth knowledge of </a:t>
            </a:r>
            <a:r>
              <a:rPr lang="en-GB" sz="2400">
                <a:solidFill>
                  <a:schemeClr val="tx1"/>
                </a:solidFill>
              </a:rPr>
              <a:t>clinical trial protocols and their application in practice to effectively set-up, deliver and recruit to research studies in the NHS.  The role tends to be half clinical and half office based.</a:t>
            </a:r>
            <a:endParaRPr lang="en-GB" sz="2400">
              <a:solidFill>
                <a:srgbClr val="212B32"/>
              </a:solidFill>
            </a:endParaRPr>
          </a:p>
          <a:p>
            <a:endParaRPr lang="en-GB" sz="2400"/>
          </a:p>
        </p:txBody>
      </p:sp>
      <p:pic>
        <p:nvPicPr>
          <p:cNvPr id="8194" name="Picture 2" descr="59,655 Nursing Research Stock Photos, Pictures &amp; Royalty-Free Images -  iStock">
            <a:extLst>
              <a:ext uri="{FF2B5EF4-FFF2-40B4-BE49-F238E27FC236}">
                <a16:creationId xmlns:a16="http://schemas.microsoft.com/office/drawing/2014/main" id="{15E5B5E0-842F-4BF8-8C2F-7C3F9621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046" y="2876042"/>
            <a:ext cx="3748087" cy="249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504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7" name="Title Text">
            <a:extLst>
              <a:ext uri="{FF2B5EF4-FFF2-40B4-BE49-F238E27FC236}">
                <a16:creationId xmlns:a16="http://schemas.microsoft.com/office/drawing/2014/main" id="{667775C1-01F9-5C32-3F1B-FC3A15D8A1CC}"/>
              </a:ext>
            </a:extLst>
          </p:cNvPr>
          <p:cNvSpPr txBox="1">
            <a:spLocks/>
          </p:cNvSpPr>
          <p:nvPr/>
        </p:nvSpPr>
        <p:spPr>
          <a:xfrm>
            <a:off x="516862" y="1819899"/>
            <a:ext cx="5060765" cy="2196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altLang="en-US" sz="3600">
                <a:solidFill>
                  <a:srgbClr val="866FAC"/>
                </a:solidFill>
                <a:latin typeface="Arial"/>
                <a:cs typeface="Arial"/>
              </a:rPr>
              <a:t>Lead Research Nurse</a:t>
            </a:r>
          </a:p>
          <a:p>
            <a:pPr algn="ctr"/>
            <a:r>
              <a:rPr lang="en-GB" altLang="en-US" sz="3200">
                <a:solidFill>
                  <a:srgbClr val="866FAC"/>
                </a:solidFill>
                <a:latin typeface="Arial"/>
                <a:cs typeface="Arial"/>
              </a:rPr>
              <a:t>(Clinical)</a:t>
            </a:r>
            <a:endParaRPr lang="en-GB" altLang="en-US" sz="3200">
              <a:solidFill>
                <a:srgbClr val="866FAC"/>
              </a:solidFill>
            </a:endParaRPr>
          </a:p>
        </p:txBody>
      </p:sp>
      <p:sp>
        <p:nvSpPr>
          <p:cNvPr id="8" name="TextBox 7">
            <a:extLst>
              <a:ext uri="{FF2B5EF4-FFF2-40B4-BE49-F238E27FC236}">
                <a16:creationId xmlns:a16="http://schemas.microsoft.com/office/drawing/2014/main" id="{7B990994-0863-44A2-980B-EC68A537C5A9}"/>
              </a:ext>
            </a:extLst>
          </p:cNvPr>
          <p:cNvSpPr txBox="1"/>
          <p:nvPr/>
        </p:nvSpPr>
        <p:spPr>
          <a:xfrm>
            <a:off x="6299999" y="1035140"/>
            <a:ext cx="5476877" cy="5201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altLang="en-US" sz="2800">
                <a:solidFill>
                  <a:srgbClr val="212B32"/>
                </a:solidFill>
              </a:rPr>
              <a:t>Identify potential projects, and coordinate research funding bids and related opportunities to develop &amp; strengthen research profile</a:t>
            </a:r>
          </a:p>
          <a:p>
            <a:pPr algn="l"/>
            <a:endParaRPr lang="en-GB" altLang="en-US" sz="2800">
              <a:solidFill>
                <a:srgbClr val="212B32"/>
              </a:solidFill>
            </a:endParaRPr>
          </a:p>
          <a:p>
            <a:pPr algn="l"/>
            <a:r>
              <a:rPr lang="en-GB" altLang="en-US" sz="2800">
                <a:solidFill>
                  <a:srgbClr val="212B32"/>
                </a:solidFill>
              </a:rPr>
              <a:t>Lead research in the NHS, managing staff and networking effectively to ensure the effective implementation and delivery of research</a:t>
            </a:r>
          </a:p>
          <a:p>
            <a:pPr algn="l"/>
            <a:endParaRPr lang="en-GB" sz="2400"/>
          </a:p>
        </p:txBody>
      </p:sp>
      <p:pic>
        <p:nvPicPr>
          <p:cNvPr id="9220" name="Picture 4" descr="Leeds Covid vaccine volunteers in Novovax trial getting follow-ups with  hospital staff at Thackray Museum | Yorkshire Evening Post">
            <a:extLst>
              <a:ext uri="{FF2B5EF4-FFF2-40B4-BE49-F238E27FC236}">
                <a16:creationId xmlns:a16="http://schemas.microsoft.com/office/drawing/2014/main" id="{4B2E7B0A-3CA2-4743-B2BE-4BD2C90C0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602" y="2988734"/>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1414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a:extLst>
              <a:ext uri="{FF2B5EF4-FFF2-40B4-BE49-F238E27FC236}">
                <a16:creationId xmlns:a16="http://schemas.microsoft.com/office/drawing/2014/main" id="{4F02882D-B17A-F847-AD0B-35C7D6BED30E}"/>
              </a:ext>
            </a:extLst>
          </p:cNvPr>
          <p:cNvSpPr txBox="1">
            <a:spLocks noGrp="1"/>
          </p:cNvSpPr>
          <p:nvPr>
            <p:ph type="sldNum" sz="quarter" idx="2"/>
          </p:nvPr>
        </p:nvSpPr>
        <p:spPr>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fld id="{86CB4B4D-7CA3-9044-876B-883B54F8677D}" type="slidenum">
              <a:rPr/>
              <a:t>9</a:t>
            </a:fld>
            <a:endParaRPr/>
          </a:p>
        </p:txBody>
      </p:sp>
      <p:sp>
        <p:nvSpPr>
          <p:cNvPr id="7" name="Title Text">
            <a:extLst>
              <a:ext uri="{FF2B5EF4-FFF2-40B4-BE49-F238E27FC236}">
                <a16:creationId xmlns:a16="http://schemas.microsoft.com/office/drawing/2014/main" id="{667775C1-01F9-5C32-3F1B-FC3A15D8A1CC}"/>
              </a:ext>
            </a:extLst>
          </p:cNvPr>
          <p:cNvSpPr txBox="1">
            <a:spLocks/>
          </p:cNvSpPr>
          <p:nvPr/>
        </p:nvSpPr>
        <p:spPr>
          <a:xfrm>
            <a:off x="502310" y="1621513"/>
            <a:ext cx="4932893" cy="21969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t" anchorCtr="0">
            <a:noAutofit/>
          </a:bodyPr>
          <a:lstStyle>
            <a:lvl1pPr marL="0" marR="0" indent="0" algn="l" defTabSz="412750" rtl="0" latinLnBrk="0">
              <a:lnSpc>
                <a:spcPct val="100000"/>
              </a:lnSpc>
              <a:spcBef>
                <a:spcPts val="0"/>
              </a:spcBef>
              <a:spcAft>
                <a:spcPts val="0"/>
              </a:spcAft>
              <a:buClrTx/>
              <a:buSzTx/>
              <a:buFontTx/>
              <a:buNone/>
              <a:tabLst/>
              <a:defRPr sz="4000" b="1" i="0" u="none" strike="noStrike" cap="none" spc="0" baseline="0">
                <a:solidFill>
                  <a:schemeClr val="bg1"/>
                </a:solidFill>
                <a:uFillTx/>
                <a:latin typeface="Arial" panose="020B0604020202020204" pitchFamily="34" charset="0"/>
                <a:ea typeface="+mn-ea"/>
                <a:cs typeface="Arial" panose="020B0604020202020204" pitchFamily="34" charset="0"/>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a:lstStyle>
          <a:p>
            <a:pPr algn="ctr" hangingPunct="1"/>
            <a:r>
              <a:rPr lang="en-GB" altLang="en-US" sz="4400">
                <a:solidFill>
                  <a:srgbClr val="866FAC"/>
                </a:solidFill>
              </a:rPr>
              <a:t>Lecturer </a:t>
            </a:r>
          </a:p>
          <a:p>
            <a:pPr algn="ctr"/>
            <a:r>
              <a:rPr lang="en-GB" altLang="en-US" sz="3200">
                <a:solidFill>
                  <a:srgbClr val="866FAC"/>
                </a:solidFill>
                <a:latin typeface="Arial"/>
                <a:cs typeface="Arial"/>
              </a:rPr>
              <a:t>(Academic)</a:t>
            </a:r>
            <a:endParaRPr lang="en-GB" altLang="en-US" sz="3600">
              <a:solidFill>
                <a:srgbClr val="866FAC"/>
              </a:solidFill>
            </a:endParaRPr>
          </a:p>
          <a:p>
            <a:pPr algn="ctr" hangingPunct="1"/>
            <a:endParaRPr lang="en-GB" sz="4800">
              <a:solidFill>
                <a:srgbClr val="866FAC"/>
              </a:solidFill>
            </a:endParaRPr>
          </a:p>
        </p:txBody>
      </p:sp>
      <p:sp>
        <p:nvSpPr>
          <p:cNvPr id="8" name="TextBox 7">
            <a:extLst>
              <a:ext uri="{FF2B5EF4-FFF2-40B4-BE49-F238E27FC236}">
                <a16:creationId xmlns:a16="http://schemas.microsoft.com/office/drawing/2014/main" id="{7B990994-0863-44A2-980B-EC68A537C5A9}"/>
              </a:ext>
            </a:extLst>
          </p:cNvPr>
          <p:cNvSpPr txBox="1"/>
          <p:nvPr/>
        </p:nvSpPr>
        <p:spPr>
          <a:xfrm>
            <a:off x="6014665" y="473184"/>
            <a:ext cx="6295868" cy="6001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defRPr/>
            </a:pPr>
            <a:r>
              <a:rPr lang="en-GB" sz="2400">
                <a:solidFill>
                  <a:srgbClr val="444444"/>
                </a:solidFill>
              </a:rPr>
              <a:t>As a Lecturer you will have the opportunity to contribute to the teaching portfolio working primarily on the undergraduate BSc (Hons) health related programmes which focus on the theoretical and clinical elements which underpin the fundamentals of practice. You will also have the opportunity to teach on and assess students on postgraduate modules and programmes</a:t>
            </a:r>
          </a:p>
          <a:p>
            <a:pPr marL="0" indent="0" algn="l">
              <a:buFont typeface="Arial" panose="020B0604020202020204" pitchFamily="34" charset="0"/>
              <a:buNone/>
              <a:defRPr/>
            </a:pPr>
            <a:endParaRPr lang="en-GB" sz="2400">
              <a:solidFill>
                <a:srgbClr val="444444"/>
              </a:solidFill>
            </a:endParaRPr>
          </a:p>
          <a:p>
            <a:pPr algn="l">
              <a:defRPr/>
            </a:pPr>
            <a:r>
              <a:rPr lang="en-GB" sz="2400">
                <a:solidFill>
                  <a:srgbClr val="444444"/>
                </a:solidFill>
              </a:rPr>
              <a:t>Research is an element embedded into most lecturer positions, ensuring academic units are at the forefront of research</a:t>
            </a:r>
            <a:endParaRPr lang="en-GB" sz="2400"/>
          </a:p>
          <a:p>
            <a:pPr algn="l"/>
            <a:endParaRPr lang="en-GB" sz="2400"/>
          </a:p>
        </p:txBody>
      </p:sp>
      <p:pic>
        <p:nvPicPr>
          <p:cNvPr id="10242" name="Picture 2" descr="How to... become a nurse lecturer | Nursing Times">
            <a:extLst>
              <a:ext uri="{FF2B5EF4-FFF2-40B4-BE49-F238E27FC236}">
                <a16:creationId xmlns:a16="http://schemas.microsoft.com/office/drawing/2014/main" id="{B0486292-51A9-4F34-8DDE-3D5CC2699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846" y="2913063"/>
            <a:ext cx="3748087" cy="2494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654191"/>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1666</Words>
  <Application>Microsoft Office PowerPoint</Application>
  <PresentationFormat>Widescreen</PresentationFormat>
  <Paragraphs>212</Paragraphs>
  <Slides>28</Slides>
  <Notes>26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GDS Transport</vt:lpstr>
      <vt:lpstr>Helvetica Neue</vt:lpstr>
      <vt:lpstr>Helvetica Neue Medium</vt:lpstr>
      <vt:lpstr>Poppins</vt:lpstr>
      <vt:lpstr>Wingdings</vt:lpstr>
      <vt:lpstr>Office Theme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Leeds and York Partnership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ANDRUSJAK, Wendy (LEEDS AND YORK PARTNERSHIP NHS FOUNDATION TRUST)</dc:creator>
  <cp:lastModifiedBy>ANDRUSJAK, Wendy (LEEDS AND YORK PARTNERSHIP NHS FOUNDATION TRUST)</cp:lastModifiedBy>
  <cp:revision>3</cp:revision>
  <dcterms:created xsi:type="dcterms:W3CDTF">2022-10-06T12:16:07Z</dcterms:created>
  <dcterms:modified xsi:type="dcterms:W3CDTF">2022-11-03T08:33:25Z</dcterms:modified>
</cp:coreProperties>
</file>